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a:xfrm>
            <a:off x="5332412" y="5883275"/>
            <a:ext cx="4324044" cy="365125"/>
          </a:xfrm>
        </p:spPr>
        <p:txBody>
          <a:bodyPr/>
          <a:lstStyle/>
          <a:p>
            <a:endParaRPr lang="es-ES"/>
          </a:p>
        </p:txBody>
      </p:sp>
      <p:sp>
        <p:nvSpPr>
          <p:cNvPr id="6" name="Slide Number Placeholder 5"/>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302903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EA2BBCA-E148-493C-9014-62870F07CC1F}" type="datetimeFigureOut">
              <a:rPr lang="es-ES" smtClean="0"/>
              <a:t>30/05/2018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1851267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3804267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3404623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779469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2662987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3250862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1767828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2827767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951856" y="5867131"/>
            <a:ext cx="551167" cy="365125"/>
          </a:xfrm>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4174860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EA2BBCA-E148-493C-9014-62870F07CC1F}" type="datetimeFigureOut">
              <a:rPr lang="es-ES" smtClean="0"/>
              <a:t>30/05/2018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3938150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EA2BBCA-E148-493C-9014-62870F07CC1F}" type="datetimeFigureOut">
              <a:rPr lang="es-ES" smtClean="0"/>
              <a:t>30/05/2018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173646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EA2BBCA-E148-493C-9014-62870F07CC1F}" type="datetimeFigureOut">
              <a:rPr lang="es-ES" smtClean="0"/>
              <a:t>30/05/2018</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3799212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EA2BBCA-E148-493C-9014-62870F07CC1F}" type="datetimeFigureOut">
              <a:rPr lang="es-ES" smtClean="0"/>
              <a:t>30/05/2018</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1759263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A2BBCA-E148-493C-9014-62870F07CC1F}" type="datetimeFigureOut">
              <a:rPr lang="es-ES" smtClean="0"/>
              <a:t>30/05/2018</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2340438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EA2BBCA-E148-493C-9014-62870F07CC1F}" type="datetimeFigureOut">
              <a:rPr lang="es-ES" smtClean="0"/>
              <a:t>30/05/2018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272858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s-ES" smtClean="0"/>
              <a:t>Haga clic para modificar el estilo de título del patrón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EA2BBCA-E148-493C-9014-62870F07CC1F}" type="datetimeFigureOut">
              <a:rPr lang="es-ES" smtClean="0"/>
              <a:t>30/05/2018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F1D81872-4335-4546-98DA-DFB58F2529A0}" type="slidenum">
              <a:rPr lang="es-ES" smtClean="0"/>
              <a:t>‹Nº›</a:t>
            </a:fld>
            <a:endParaRPr lang="es-ES"/>
          </a:p>
        </p:txBody>
      </p:sp>
    </p:spTree>
    <p:extLst>
      <p:ext uri="{BB962C8B-B14F-4D97-AF65-F5344CB8AC3E}">
        <p14:creationId xmlns:p14="http://schemas.microsoft.com/office/powerpoint/2010/main" val="352940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A2BBCA-E148-493C-9014-62870F07CC1F}" type="datetimeFigureOut">
              <a:rPr lang="es-ES" smtClean="0"/>
              <a:t>30/05/2018</a:t>
            </a:fld>
            <a:endParaRPr lang="es-E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E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D81872-4335-4546-98DA-DFB58F2529A0}" type="slidenum">
              <a:rPr lang="es-ES" smtClean="0"/>
              <a:t>‹Nº›</a:t>
            </a:fld>
            <a:endParaRPr lang="es-ES"/>
          </a:p>
        </p:txBody>
      </p:sp>
    </p:spTree>
    <p:extLst>
      <p:ext uri="{BB962C8B-B14F-4D97-AF65-F5344CB8AC3E}">
        <p14:creationId xmlns:p14="http://schemas.microsoft.com/office/powerpoint/2010/main" val="18431870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cs.cornell.edu/projects/Quicksilver/public_pdfs/Astrolabe.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www.facom.ufu.br/~faina/BCC_Crs/GSI028-2014-1S/DL/DS-Ch02.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www.xumarhu.net/art_r008_multiagentes_distribuidos_desarrollados_con_jade_para_mineria_de_datos.pdf"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Distributed_object_communication"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cmapspublic3.ihmc.us/rid=1LHRCZJ3M-1CPD2MM-1239/protocolos%20de%20comunicacion.cmap?rid=1LHRCZJ3M-1CPD2MM-1239&amp;partName=htmljpe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profesores.elo.utfsm.cl/~agv/elo330/2s09/lectures/RMI/RMI.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techdifferences.com/difference-between-rpc-and-rmi.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profesores.elo.utfsm.cl/~agv/elo330/2s09/lectures/RMI/RMI.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stackoverflow.com/questions/8586206/what-is-stub-on-the-server-and-what-does-skeleton-mean" TargetMode="External"/><Relationship Id="rId2" Type="http://schemas.openxmlformats.org/officeDocument/2006/relationships/image" Target="../media/image32.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es.wikipedia.org/wiki/Stub"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stackoverflow.com/questions/8586206/what-is-stub-on-the-server-and-what-does-skeleton-mean"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66800" y="1996225"/>
            <a:ext cx="10058400" cy="1427366"/>
          </a:xfrm>
        </p:spPr>
        <p:txBody>
          <a:bodyPr/>
          <a:lstStyle/>
          <a:p>
            <a:r>
              <a:rPr lang="es-419" dirty="0" smtClean="0"/>
              <a:t>SISTEMA DISTRIBUIDOS</a:t>
            </a:r>
            <a:endParaRPr lang="es-ES" dirty="0"/>
          </a:p>
        </p:txBody>
      </p:sp>
      <p:sp>
        <p:nvSpPr>
          <p:cNvPr id="3" name="Subtítulo 2"/>
          <p:cNvSpPr>
            <a:spLocks noGrp="1"/>
          </p:cNvSpPr>
          <p:nvPr>
            <p:ph type="subTitle" idx="1"/>
          </p:nvPr>
        </p:nvSpPr>
        <p:spPr>
          <a:xfrm>
            <a:off x="6096000" y="4078556"/>
            <a:ext cx="4219977" cy="2412396"/>
          </a:xfrm>
        </p:spPr>
        <p:txBody>
          <a:bodyPr>
            <a:noAutofit/>
          </a:bodyPr>
          <a:lstStyle/>
          <a:p>
            <a:pPr algn="l"/>
            <a:r>
              <a:rPr lang="es-ES" sz="1400" b="1" dirty="0" smtClean="0"/>
              <a:t>INTEGRANTES:</a:t>
            </a:r>
          </a:p>
          <a:p>
            <a:pPr marL="285750" indent="-285750" algn="l">
              <a:buFont typeface="Wingdings" panose="05000000000000000000" pitchFamily="2" charset="2"/>
              <a:buChar char="q"/>
            </a:pPr>
            <a:r>
              <a:rPr lang="es-ES" sz="1400" dirty="0" smtClean="0"/>
              <a:t>ARIAS SALCEDO, JEANPIERRE JESUS</a:t>
            </a:r>
          </a:p>
          <a:p>
            <a:pPr marL="285750" indent="-285750" algn="l">
              <a:buFont typeface="Wingdings" panose="05000000000000000000" pitchFamily="2" charset="2"/>
              <a:buChar char="q"/>
            </a:pPr>
            <a:r>
              <a:rPr lang="es-ES" sz="1400" dirty="0" smtClean="0"/>
              <a:t>COCHACHIN QUITO, FRANK RONALD</a:t>
            </a:r>
          </a:p>
          <a:p>
            <a:pPr marL="285750" indent="-285750" algn="l">
              <a:buFont typeface="Wingdings" panose="05000000000000000000" pitchFamily="2" charset="2"/>
              <a:buChar char="q"/>
            </a:pPr>
            <a:r>
              <a:rPr lang="es-ES" sz="1400" dirty="0" smtClean="0"/>
              <a:t>GONZALES ASTOCONDOR, MICHAEL</a:t>
            </a:r>
          </a:p>
          <a:p>
            <a:pPr marL="285750" indent="-285750" algn="l">
              <a:buFont typeface="Wingdings" panose="05000000000000000000" pitchFamily="2" charset="2"/>
              <a:buChar char="q"/>
            </a:pPr>
            <a:r>
              <a:rPr lang="es-ES" sz="1400" dirty="0" smtClean="0"/>
              <a:t>MAZA CERNA, DENNIS ALEXIS</a:t>
            </a:r>
          </a:p>
          <a:p>
            <a:pPr marL="285750" indent="-285750" algn="l">
              <a:buFont typeface="Wingdings" panose="05000000000000000000" pitchFamily="2" charset="2"/>
              <a:buChar char="q"/>
            </a:pPr>
            <a:r>
              <a:rPr lang="es-ES" sz="1400" dirty="0" smtClean="0"/>
              <a:t>MULLISACA BARRIENTOS, LUCIO ALBERTO</a:t>
            </a:r>
          </a:p>
          <a:p>
            <a:pPr algn="l"/>
            <a:endParaRPr lang="es-ES" sz="1400" dirty="0"/>
          </a:p>
        </p:txBody>
      </p:sp>
    </p:spTree>
    <p:extLst>
      <p:ext uri="{BB962C8B-B14F-4D97-AF65-F5344CB8AC3E}">
        <p14:creationId xmlns:p14="http://schemas.microsoft.com/office/powerpoint/2010/main" val="1076680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02616" y="592427"/>
            <a:ext cx="10515600" cy="4615019"/>
          </a:xfrm>
        </p:spPr>
        <p:txBody>
          <a:bodyPr/>
          <a:lstStyle/>
          <a:p>
            <a:r>
              <a:rPr lang="es-PE" sz="2800" dirty="0" smtClean="0"/>
              <a:t>Sr.Paulhorn  el vicepresidente de IBM  en un conferencia planteo una solución  de sistemas de computo que se autorregulen de las misma manera en que  los sistemas nervioso automico regula y protege  nuestro cuerpo.</a:t>
            </a:r>
          </a:p>
          <a:p>
            <a:endParaRPr lang="es-PE" dirty="0"/>
          </a:p>
        </p:txBody>
      </p:sp>
      <p:pic>
        <p:nvPicPr>
          <p:cNvPr id="6" name="Imagen 5"/>
          <p:cNvPicPr>
            <a:picLocks noChangeAspect="1"/>
          </p:cNvPicPr>
          <p:nvPr/>
        </p:nvPicPr>
        <p:blipFill rotWithShape="1">
          <a:blip r:embed="rId2"/>
          <a:srcRect r="45415" b="56593"/>
          <a:stretch/>
        </p:blipFill>
        <p:spPr>
          <a:xfrm>
            <a:off x="3872291" y="3400022"/>
            <a:ext cx="4576251" cy="3186048"/>
          </a:xfrm>
          <a:prstGeom prst="rect">
            <a:avLst/>
          </a:prstGeom>
        </p:spPr>
      </p:pic>
    </p:spTree>
    <p:extLst>
      <p:ext uri="{BB962C8B-B14F-4D97-AF65-F5344CB8AC3E}">
        <p14:creationId xmlns:p14="http://schemas.microsoft.com/office/powerpoint/2010/main" val="3711506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b="1" dirty="0"/>
              <a:t>EL  MODELO DE CONTROL DE RETROALIMENTACION</a:t>
            </a:r>
            <a:r>
              <a:rPr lang="es-PE" dirty="0"/>
              <a:t/>
            </a:r>
            <a:br>
              <a:rPr lang="es-PE" dirty="0"/>
            </a:br>
            <a:endParaRPr lang="es-PE" dirty="0"/>
          </a:p>
        </p:txBody>
      </p:sp>
      <p:sp>
        <p:nvSpPr>
          <p:cNvPr id="3" name="Marcador de contenido 2"/>
          <p:cNvSpPr>
            <a:spLocks noGrp="1"/>
          </p:cNvSpPr>
          <p:nvPr>
            <p:ph idx="1"/>
          </p:nvPr>
        </p:nvSpPr>
        <p:spPr/>
        <p:txBody>
          <a:bodyPr>
            <a:normAutofit/>
          </a:bodyPr>
          <a:lstStyle/>
          <a:p>
            <a:r>
              <a:rPr lang="es-PE" sz="2800" dirty="0"/>
              <a:t>Existen muchas opiniones diferentes acerca de los sistemas de </a:t>
            </a:r>
            <a:r>
              <a:rPr lang="es-PE" sz="2800" dirty="0" smtClean="0"/>
              <a:t>autoadministración como el </a:t>
            </a:r>
          </a:p>
          <a:p>
            <a:r>
              <a:rPr lang="es-PE" sz="2800" b="1" dirty="0" smtClean="0"/>
              <a:t>retroalimentación</a:t>
            </a:r>
            <a:r>
              <a:rPr lang="es-PE" sz="2800" dirty="0" smtClean="0"/>
              <a:t>: </a:t>
            </a:r>
            <a:r>
              <a:rPr lang="es-PE" sz="2800" dirty="0"/>
              <a:t>los sistemas organizados   por medio de tales ciclos se conocen como sistemas de control de retroalimentación. El control de retroalimentación se ha aplicado desde hace mucho tiempo en diversos campos de la </a:t>
            </a:r>
            <a:r>
              <a:rPr lang="es-PE" sz="2800" dirty="0" smtClean="0"/>
              <a:t>ingeniería </a:t>
            </a:r>
          </a:p>
          <a:p>
            <a:endParaRPr lang="es-PE" dirty="0"/>
          </a:p>
        </p:txBody>
      </p:sp>
    </p:spTree>
    <p:extLst>
      <p:ext uri="{BB962C8B-B14F-4D97-AF65-F5344CB8AC3E}">
        <p14:creationId xmlns:p14="http://schemas.microsoft.com/office/powerpoint/2010/main" val="2652572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44263" y="357434"/>
            <a:ext cx="10515600" cy="2527434"/>
          </a:xfrm>
        </p:spPr>
        <p:txBody>
          <a:bodyPr/>
          <a:lstStyle/>
          <a:p>
            <a:pPr marL="0" indent="0" algn="just">
              <a:buNone/>
            </a:pPr>
            <a:r>
              <a:rPr lang="es-PE" sz="2400" dirty="0"/>
              <a:t>Ejemplo1:</a:t>
            </a:r>
          </a:p>
          <a:p>
            <a:pPr algn="just"/>
            <a:r>
              <a:rPr lang="es-PE" sz="2400" dirty="0"/>
              <a:t> Empresa netflix  es una empresa  comercial estadounidense de entretenimiento que  Proporciona mediante tarifa plana mensual, multimedia  principal mente en películas y series   De televisión bajo demanda  por internet  y de  DVD por correo donde los DVD se envían  Mediante </a:t>
            </a:r>
          </a:p>
          <a:p>
            <a:pPr algn="just"/>
            <a:endParaRPr lang="es-PE" dirty="0"/>
          </a:p>
        </p:txBody>
      </p:sp>
      <p:pic>
        <p:nvPicPr>
          <p:cNvPr id="4" name="Imagen 3" descr="C:\Users\LENOVO\Desktop\CICLO 2018 II UTP\SISTEMAS DISTRIBUIDOS 2018\ESQUEMA DE RETROALIMENTACION_2018.jpg"/>
          <p:cNvPicPr/>
          <p:nvPr/>
        </p:nvPicPr>
        <p:blipFill>
          <a:blip r:embed="rId2">
            <a:extLst>
              <a:ext uri="{28A0092B-C50C-407E-A947-70E740481C1C}">
                <a14:useLocalDpi xmlns:a14="http://schemas.microsoft.com/office/drawing/2010/main" val="0"/>
              </a:ext>
            </a:extLst>
          </a:blip>
          <a:srcRect/>
          <a:stretch>
            <a:fillRect/>
          </a:stretch>
        </p:blipFill>
        <p:spPr bwMode="auto">
          <a:xfrm>
            <a:off x="4008530" y="2653048"/>
            <a:ext cx="5740775" cy="3464417"/>
          </a:xfrm>
          <a:prstGeom prst="rect">
            <a:avLst/>
          </a:prstGeom>
          <a:noFill/>
          <a:ln>
            <a:noFill/>
          </a:ln>
        </p:spPr>
      </p:pic>
      <p:sp>
        <p:nvSpPr>
          <p:cNvPr id="5" name="Rectángulo 4"/>
          <p:cNvSpPr/>
          <p:nvPr/>
        </p:nvSpPr>
        <p:spPr>
          <a:xfrm>
            <a:off x="4799580" y="6117465"/>
            <a:ext cx="4576188" cy="388696"/>
          </a:xfrm>
          <a:prstGeom prst="rect">
            <a:avLst/>
          </a:prstGeom>
        </p:spPr>
        <p:txBody>
          <a:bodyPr wrap="none">
            <a:spAutoFit/>
          </a:bodyPr>
          <a:lstStyle/>
          <a:p>
            <a:pPr algn="ctr">
              <a:lnSpc>
                <a:spcPct val="107000"/>
              </a:lnSpc>
              <a:spcAft>
                <a:spcPts val="800"/>
              </a:spcAft>
            </a:pPr>
            <a:r>
              <a:rPr lang="es-MX" b="1" dirty="0" smtClean="0">
                <a:effectLst/>
                <a:latin typeface="Calibri" panose="020F0502020204030204" pitchFamily="34" charset="0"/>
                <a:ea typeface="Calibri" panose="020F0502020204030204" pitchFamily="34" charset="0"/>
                <a:cs typeface="Times New Roman" panose="02020603050405020304" pitchFamily="18" charset="0"/>
              </a:rPr>
              <a:t>Modelo de  Retroalimentación del caso netflix</a:t>
            </a:r>
            <a:endParaRPr lang="es-PE"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1088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6380" y="434707"/>
            <a:ext cx="10515600" cy="4351338"/>
          </a:xfrm>
        </p:spPr>
        <p:txBody>
          <a:bodyPr/>
          <a:lstStyle/>
          <a:p>
            <a:pPr algn="just"/>
            <a:r>
              <a:rPr lang="es-PE" sz="2400" b="1" dirty="0"/>
              <a:t>Características de  Netflix:</a:t>
            </a:r>
            <a:endParaRPr lang="es-PE" sz="2400" dirty="0"/>
          </a:p>
          <a:p>
            <a:pPr lvl="0" algn="just"/>
            <a:r>
              <a:rPr lang="es-PE" sz="2400" b="1" u="sng" dirty="0"/>
              <a:t>Netflix </a:t>
            </a:r>
            <a:r>
              <a:rPr lang="es-PE" sz="2400" b="1" dirty="0"/>
              <a:t>:  </a:t>
            </a:r>
            <a:r>
              <a:rPr lang="es-PE" sz="2400" dirty="0"/>
              <a:t>Para  todas las edades como adultos y jóvenes  donde los géneros más populares  tienden a ser de ciencia ficción, suspenso y películas del momento</a:t>
            </a:r>
          </a:p>
          <a:p>
            <a:pPr lvl="0" algn="just"/>
            <a:r>
              <a:rPr lang="es-PE" sz="2400" b="1" u="sng" dirty="0"/>
              <a:t>Netflix  </a:t>
            </a:r>
            <a:r>
              <a:rPr lang="es-PE" sz="2400" b="1" u="sng" dirty="0" smtClean="0"/>
              <a:t>Kits: </a:t>
            </a:r>
            <a:r>
              <a:rPr lang="es-PE" sz="2400" dirty="0"/>
              <a:t>Categoría para niños y familiar los géneros más populares en la categoría son animación tales como: </a:t>
            </a:r>
            <a:r>
              <a:rPr lang="es-PE" sz="2400" dirty="0" err="1"/>
              <a:t>The</a:t>
            </a:r>
            <a:r>
              <a:rPr lang="es-PE" sz="2400" dirty="0"/>
              <a:t> increíbles, los mininos, spider </a:t>
            </a:r>
            <a:r>
              <a:rPr lang="es-PE" sz="2400" dirty="0" err="1"/>
              <a:t>man</a:t>
            </a:r>
            <a:r>
              <a:rPr lang="es-PE" sz="2400" dirty="0"/>
              <a:t>, etc.</a:t>
            </a:r>
          </a:p>
          <a:p>
            <a:pPr marL="0" indent="0" algn="just">
              <a:buNone/>
            </a:pPr>
            <a:endParaRPr lang="es-PE" sz="2400" dirty="0" smtClean="0"/>
          </a:p>
          <a:p>
            <a:pPr marL="0" indent="0" algn="just">
              <a:buNone/>
            </a:pPr>
            <a:endParaRPr lang="es-PE" dirty="0"/>
          </a:p>
        </p:txBody>
      </p:sp>
      <p:pic>
        <p:nvPicPr>
          <p:cNvPr id="4" name="Imagen 3" descr="Resultado de imagen para PLATAFORMAS DE NETFLIX"/>
          <p:cNvPicPr/>
          <p:nvPr/>
        </p:nvPicPr>
        <p:blipFill>
          <a:blip r:embed="rId2">
            <a:extLst>
              <a:ext uri="{28A0092B-C50C-407E-A947-70E740481C1C}">
                <a14:useLocalDpi xmlns:a14="http://schemas.microsoft.com/office/drawing/2010/main" val="0"/>
              </a:ext>
            </a:extLst>
          </a:blip>
          <a:srcRect/>
          <a:stretch>
            <a:fillRect/>
          </a:stretch>
        </p:blipFill>
        <p:spPr bwMode="auto">
          <a:xfrm>
            <a:off x="1061324" y="4084075"/>
            <a:ext cx="4504690" cy="2012950"/>
          </a:xfrm>
          <a:prstGeom prst="rect">
            <a:avLst/>
          </a:prstGeom>
          <a:noFill/>
          <a:ln>
            <a:noFill/>
          </a:ln>
        </p:spPr>
      </p:pic>
      <p:pic>
        <p:nvPicPr>
          <p:cNvPr id="5" name="Imagen 4" descr="Resultado de imagen para netflix"/>
          <p:cNvPicPr/>
          <p:nvPr/>
        </p:nvPicPr>
        <p:blipFill>
          <a:blip r:embed="rId3">
            <a:extLst>
              <a:ext uri="{28A0092B-C50C-407E-A947-70E740481C1C}">
                <a14:useLocalDpi xmlns:a14="http://schemas.microsoft.com/office/drawing/2010/main" val="0"/>
              </a:ext>
            </a:extLst>
          </a:blip>
          <a:srcRect/>
          <a:stretch>
            <a:fillRect/>
          </a:stretch>
        </p:blipFill>
        <p:spPr bwMode="auto">
          <a:xfrm>
            <a:off x="6020958" y="4084075"/>
            <a:ext cx="4477385" cy="1951355"/>
          </a:xfrm>
          <a:prstGeom prst="rect">
            <a:avLst/>
          </a:prstGeom>
          <a:noFill/>
          <a:ln>
            <a:noFill/>
          </a:ln>
        </p:spPr>
      </p:pic>
    </p:spTree>
    <p:extLst>
      <p:ext uri="{BB962C8B-B14F-4D97-AF65-F5344CB8AC3E}">
        <p14:creationId xmlns:p14="http://schemas.microsoft.com/office/powerpoint/2010/main" val="3226655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95777" y="833952"/>
            <a:ext cx="10515600" cy="4351338"/>
          </a:xfrm>
        </p:spPr>
        <p:txBody>
          <a:bodyPr>
            <a:normAutofit/>
          </a:bodyPr>
          <a:lstStyle/>
          <a:p>
            <a:pPr marL="0" indent="0" algn="just">
              <a:buNone/>
            </a:pPr>
            <a:r>
              <a:rPr lang="es-PE" sz="2800" b="1" dirty="0"/>
              <a:t>Solución:</a:t>
            </a:r>
            <a:endParaRPr lang="es-PE" sz="2800" dirty="0"/>
          </a:p>
          <a:p>
            <a:pPr algn="just"/>
            <a:r>
              <a:rPr lang="es-PE" sz="2800" dirty="0"/>
              <a:t>Una de las causas mas frecuentes de los problemas para ver contenido es  una conexión a internet débil o intermitente las repeticiones de almacenamiento en las cargas frecuentes, los problemas para  iniciar la aplicación de </a:t>
            </a:r>
            <a:r>
              <a:rPr lang="es-PE" sz="2800" dirty="0" err="1"/>
              <a:t>netfix</a:t>
            </a:r>
            <a:r>
              <a:rPr lang="es-PE" sz="2800" dirty="0"/>
              <a:t> los mensajes de error que indican que no es posible conectarse a internet o los problemas para reproducir una serie o películas en un dispositivo generalmente indican que la conexión a internet es lenta o sufre interrupciones.</a:t>
            </a:r>
          </a:p>
          <a:p>
            <a:pPr algn="just"/>
            <a:endParaRPr lang="es-PE" dirty="0"/>
          </a:p>
        </p:txBody>
      </p:sp>
    </p:spTree>
    <p:extLst>
      <p:ext uri="{BB962C8B-B14F-4D97-AF65-F5344CB8AC3E}">
        <p14:creationId xmlns:p14="http://schemas.microsoft.com/office/powerpoint/2010/main" val="2296657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0041" y="636989"/>
            <a:ext cx="8911687" cy="1280890"/>
          </a:xfrm>
        </p:spPr>
        <p:txBody>
          <a:bodyPr/>
          <a:lstStyle/>
          <a:p>
            <a:r>
              <a:rPr lang="es-PE" dirty="0" smtClean="0"/>
              <a:t>Esquema</a:t>
            </a:r>
            <a:endParaRPr lang="es-PE" dirty="0"/>
          </a:p>
        </p:txBody>
      </p:sp>
      <p:pic>
        <p:nvPicPr>
          <p:cNvPr id="4" name="Marcador de contenido 3"/>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3257010" y="1917879"/>
            <a:ext cx="6363507" cy="4544029"/>
          </a:xfrm>
        </p:spPr>
      </p:pic>
    </p:spTree>
    <p:extLst>
      <p:ext uri="{BB962C8B-B14F-4D97-AF65-F5344CB8AC3E}">
        <p14:creationId xmlns:p14="http://schemas.microsoft.com/office/powerpoint/2010/main" val="474231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14131" y="495321"/>
            <a:ext cx="8911687" cy="1280890"/>
          </a:xfrm>
        </p:spPr>
        <p:txBody>
          <a:bodyPr>
            <a:normAutofit fontScale="90000"/>
          </a:bodyPr>
          <a:lstStyle/>
          <a:p>
            <a:r>
              <a:rPr lang="es-PE" b="1" dirty="0"/>
              <a:t>Astrolade</a:t>
            </a:r>
            <a:r>
              <a:rPr lang="es-PE" dirty="0"/>
              <a:t>:</a:t>
            </a:r>
            <a:br>
              <a:rPr lang="es-PE" dirty="0"/>
            </a:br>
            <a:endParaRPr lang="es-PE" dirty="0"/>
          </a:p>
        </p:txBody>
      </p:sp>
      <p:sp>
        <p:nvSpPr>
          <p:cNvPr id="3" name="Marcador de contenido 2"/>
          <p:cNvSpPr>
            <a:spLocks noGrp="1"/>
          </p:cNvSpPr>
          <p:nvPr>
            <p:ph idx="1"/>
          </p:nvPr>
        </p:nvSpPr>
        <p:spPr>
          <a:xfrm>
            <a:off x="1082899" y="1349107"/>
            <a:ext cx="10515600" cy="4351338"/>
          </a:xfrm>
        </p:spPr>
        <p:txBody>
          <a:bodyPr>
            <a:normAutofit/>
          </a:bodyPr>
          <a:lstStyle/>
          <a:p>
            <a:pPr algn="just"/>
            <a:r>
              <a:rPr lang="es-PE" dirty="0"/>
              <a:t>O</a:t>
            </a:r>
            <a:r>
              <a:rPr lang="es-PE" dirty="0" smtClean="0"/>
              <a:t>rganiza </a:t>
            </a:r>
            <a:r>
              <a:rPr lang="es-PE" dirty="0"/>
              <a:t>una gran colección de servidores en cierta jerarquía por zonas. Las </a:t>
            </a:r>
            <a:r>
              <a:rPr lang="es-PE" dirty="0" smtClean="0"/>
              <a:t>zonas de </a:t>
            </a:r>
            <a:r>
              <a:rPr lang="es-PE" dirty="0"/>
              <a:t>menor nivel constan de un solo servidor, las cuales posteriormente se agrupan en zonas de </a:t>
            </a:r>
            <a:r>
              <a:rPr lang="es-PE" dirty="0" smtClean="0"/>
              <a:t>mayor tamaño</a:t>
            </a:r>
            <a:r>
              <a:rPr lang="es-PE" dirty="0"/>
              <a:t>. La zona de mayor nivel comprende todos los servidores. Cada servidor ejecuta un </a:t>
            </a:r>
            <a:r>
              <a:rPr lang="es-PE" dirty="0" smtClean="0"/>
              <a:t>proceso</a:t>
            </a:r>
          </a:p>
          <a:p>
            <a:pPr algn="just"/>
            <a:r>
              <a:rPr lang="es-PE" dirty="0" err="1" smtClean="0"/>
              <a:t>Astrolabe</a:t>
            </a:r>
            <a:r>
              <a:rPr lang="es-PE" dirty="0"/>
              <a:t>, llamado </a:t>
            </a:r>
            <a:r>
              <a:rPr lang="es-PE" i="1" dirty="0"/>
              <a:t>agente</a:t>
            </a:r>
            <a:r>
              <a:rPr lang="es-PE" dirty="0"/>
              <a:t>, que colecciona información sobre las zonas en las que se </a:t>
            </a:r>
            <a:r>
              <a:rPr lang="es-PE" dirty="0" smtClean="0"/>
              <a:t>encuentra ese </a:t>
            </a:r>
            <a:r>
              <a:rPr lang="es-PE" dirty="0"/>
              <a:t>servidor. El agente se comunica también con otros agentes con la intención de esparcir </a:t>
            </a:r>
            <a:r>
              <a:rPr lang="es-PE" dirty="0" smtClean="0"/>
              <a:t>información  de </a:t>
            </a:r>
            <a:r>
              <a:rPr lang="es-PE" dirty="0"/>
              <a:t>la zona a través de todo el sistema.</a:t>
            </a:r>
          </a:p>
        </p:txBody>
      </p:sp>
      <p:sp>
        <p:nvSpPr>
          <p:cNvPr id="4" name="Rectángulo 3"/>
          <p:cNvSpPr/>
          <p:nvPr/>
        </p:nvSpPr>
        <p:spPr>
          <a:xfrm>
            <a:off x="1399503" y="5523138"/>
            <a:ext cx="8761927" cy="787652"/>
          </a:xfrm>
          <a:prstGeom prst="rect">
            <a:avLst/>
          </a:prstGeom>
        </p:spPr>
        <p:txBody>
          <a:bodyPr wrap="square">
            <a:spAutoFit/>
          </a:bodyPr>
          <a:lstStyle/>
          <a:p>
            <a:pPr>
              <a:lnSpc>
                <a:spcPct val="107000"/>
              </a:lnSpc>
              <a:spcAft>
                <a:spcPts val="800"/>
              </a:spcAft>
            </a:pPr>
            <a:r>
              <a:rPr lang="es-PE" b="1" dirty="0" smtClean="0">
                <a:effectLst/>
                <a:latin typeface="Arial" panose="020B0604020202020204" pitchFamily="34" charset="0"/>
                <a:ea typeface="Calibri" panose="020F0502020204030204" pitchFamily="34" charset="0"/>
                <a:cs typeface="Times New Roman" panose="02020603050405020304" pitchFamily="18" charset="0"/>
              </a:rPr>
              <a:t> </a:t>
            </a:r>
            <a:endParaRPr lang="es-PE"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PE" b="1" u="sng" dirty="0" smtClean="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https://www.cs.cornell.edu/projects/Quicksilver/public_pdfs/Astrolabe.pdf</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7910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56554" y="598352"/>
            <a:ext cx="8911687" cy="1280890"/>
          </a:xfrm>
        </p:spPr>
        <p:txBody>
          <a:bodyPr/>
          <a:lstStyle/>
          <a:p>
            <a:r>
              <a:rPr lang="es-PE" dirty="0" smtClean="0"/>
              <a:t>	</a:t>
            </a:r>
            <a:r>
              <a:rPr lang="es-PE" dirty="0" smtClean="0"/>
              <a:t>Implementación</a:t>
            </a:r>
            <a:endParaRPr lang="es-PE" dirty="0"/>
          </a:p>
        </p:txBody>
      </p:sp>
      <p:sp>
        <p:nvSpPr>
          <p:cNvPr id="3" name="Marcador de contenido 2"/>
          <p:cNvSpPr>
            <a:spLocks noGrp="1"/>
          </p:cNvSpPr>
          <p:nvPr>
            <p:ph idx="1"/>
          </p:nvPr>
        </p:nvSpPr>
        <p:spPr>
          <a:xfrm>
            <a:off x="1249809" y="1644203"/>
            <a:ext cx="8915400" cy="3777622"/>
          </a:xfrm>
        </p:spPr>
        <p:txBody>
          <a:bodyPr/>
          <a:lstStyle/>
          <a:p>
            <a:r>
              <a:rPr lang="es-PE" dirty="0"/>
              <a:t>Cada host ejecuta un agente Astrolabe. Tal agente ejecuta el protocolo </a:t>
            </a:r>
            <a:r>
              <a:rPr lang="es-PE" dirty="0" smtClean="0"/>
              <a:t>con </a:t>
            </a:r>
            <a:r>
              <a:rPr lang="es-PE" dirty="0"/>
              <a:t>otros agentes, y también admite clientes que desean acceder al </a:t>
            </a:r>
            <a:r>
              <a:rPr lang="es-PE" dirty="0" smtClean="0"/>
              <a:t>Servicio</a:t>
            </a:r>
            <a:r>
              <a:rPr lang="es-PE" dirty="0"/>
              <a:t>. Cada agente tiene acceso a (es decir, mantiene una copia local de) solo un subconjunto de todas las MIB en el árbol de la </a:t>
            </a:r>
            <a:r>
              <a:rPr lang="es-PE" dirty="0" smtClean="0"/>
              <a:t>zona. </a:t>
            </a:r>
            <a:r>
              <a:rPr lang="es-PE" dirty="0"/>
              <a:t>Este subconjunto incluye todas las zonas en el camino a la raíz, así como las zonas de hermanos de cada uno de ellos.</a:t>
            </a:r>
          </a:p>
        </p:txBody>
      </p:sp>
      <p:sp>
        <p:nvSpPr>
          <p:cNvPr id="4" name="Rectangle 1"/>
          <p:cNvSpPr>
            <a:spLocks noChangeArrowheads="1"/>
          </p:cNvSpPr>
          <p:nvPr/>
        </p:nvSpPr>
        <p:spPr bwMode="auto">
          <a:xfrm>
            <a:off x="1687513" y="145429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Cada host ejecuta un agente Astrolabe. Tal agente ejecuta el protocolo de chismes de Astrolabe</a:t>
            </a:r>
            <a:endParaRPr kumimoji="0" lang="es-PE"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687513" y="145589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con otros agentes, y también admite clientes que desean acceder al Astrolabio</a:t>
            </a:r>
            <a:endParaRPr kumimoji="0" lang="es-PE"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800" b="0" i="0" u="none" strike="noStrike" cap="none" normalizeH="0" baseline="0" smtClean="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1687513" y="1457499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Servicio. Cada agente tiene acceso a (es decir, mantiene una copia local de) solo un subconjunto de</a:t>
            </a:r>
            <a:endParaRPr kumimoji="0" lang="es-PE"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800" b="0" i="0" u="none" strike="noStrike" cap="none" normalizeH="0" baseline="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1687513" y="1459118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todas las MIB en el árbol de la zona Astrolabe. Este subconjunto incluye todas las zonas en el</a:t>
            </a:r>
            <a:endParaRPr kumimoji="0" lang="es-PE" sz="1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1687513" y="146072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camino a la raíz, así como las zonas de hermanos de cada uno de ellos. En particular, cada</a:t>
            </a:r>
            <a:endParaRPr kumimoji="0" lang="es-PE"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800" b="0" i="0" u="none" strike="noStrike" cap="none" normalizeH="0" baseline="0" smtClean="0">
              <a:ln>
                <a:noFill/>
              </a:ln>
              <a:solidFill>
                <a:schemeClr val="tx1"/>
              </a:solidFill>
              <a:effectLst/>
              <a:latin typeface="Arial" panose="020B0604020202020204" pitchFamily="34" charset="0"/>
            </a:endParaRPr>
          </a:p>
        </p:txBody>
      </p:sp>
      <p:sp>
        <p:nvSpPr>
          <p:cNvPr id="9" name="Rectangle 6"/>
          <p:cNvSpPr>
            <a:spLocks noChangeArrowheads="1"/>
          </p:cNvSpPr>
          <p:nvPr/>
        </p:nvSpPr>
        <p:spPr bwMode="auto">
          <a:xfrm>
            <a:off x="1687513" y="1462325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agente tiene una copia local de la raíz MIB,</a:t>
            </a:r>
            <a:endParaRPr kumimoji="0" lang="es-PE"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800" b="0" i="0" u="none" strike="noStrike" cap="none" normalizeH="0" baseline="0" smtClean="0">
              <a:ln>
                <a:noFill/>
              </a:ln>
              <a:solidFill>
                <a:schemeClr val="tx1"/>
              </a:solidFill>
              <a:effectLst/>
              <a:latin typeface="Arial" panose="020B0604020202020204" pitchFamily="34" charset="0"/>
            </a:endParaRPr>
          </a:p>
        </p:txBody>
      </p:sp>
      <p:sp>
        <p:nvSpPr>
          <p:cNvPr id="10" name="Rectangle 7"/>
          <p:cNvSpPr>
            <a:spLocks noChangeArrowheads="1"/>
          </p:cNvSpPr>
          <p:nvPr/>
        </p:nvSpPr>
        <p:spPr bwMode="auto">
          <a:xfrm>
            <a:off x="3944938" y="1461881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8</a:t>
            </a:r>
            <a:endParaRPr kumimoji="0" lang="es-PE"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800" b="0" i="0" u="none" strike="noStrike" cap="none" normalizeH="0" baseline="0" smtClean="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4043363" y="1462325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y las MIB de cada hijo de la raíz. Como</a:t>
            </a:r>
            <a:endParaRPr kumimoji="0" lang="es-PE"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800" b="0" i="0" u="none" strike="noStrike" cap="none" normalizeH="0" baseline="0" smtClean="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1687513" y="14639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antes mencionado, no hay servidores centralizados asociados con zonas internas; su</a:t>
            </a:r>
            <a:endParaRPr kumimoji="0" lang="es-PE" sz="1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PE" sz="1800" b="0" i="0" u="none" strike="noStrike" cap="none" normalizeH="0" baseline="0" smtClean="0">
              <a:ln>
                <a:noFill/>
              </a:ln>
              <a:solidFill>
                <a:schemeClr val="tx1"/>
              </a:solidFill>
              <a:effectLst/>
              <a:latin typeface="Arial" panose="020B0604020202020204" pitchFamily="34" charset="0"/>
            </a:endParaRPr>
          </a:p>
        </p:txBody>
      </p:sp>
      <p:sp>
        <p:nvSpPr>
          <p:cNvPr id="13" name="Rectangle 10"/>
          <p:cNvSpPr>
            <a:spLocks noChangeArrowheads="1"/>
          </p:cNvSpPr>
          <p:nvPr/>
        </p:nvSpPr>
        <p:spPr bwMode="auto">
          <a:xfrm>
            <a:off x="1687513" y="146554825"/>
            <a:ext cx="12192000" cy="0"/>
          </a:xfrm>
          <a:prstGeom prst="rect">
            <a:avLst/>
          </a:prstGeom>
          <a:solidFill>
            <a:srgbClr val="C9D7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PE" sz="18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Las MIB se replican en todos los agentes dentro de esas zonas.</a:t>
            </a:r>
            <a:endParaRPr kumimoji="0" lang="es-PE"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145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96096" y="360608"/>
            <a:ext cx="10515600" cy="3285947"/>
          </a:xfrm>
        </p:spPr>
        <p:txBody>
          <a:bodyPr/>
          <a:lstStyle/>
          <a:p>
            <a:pPr marL="0" indent="0">
              <a:buNone/>
            </a:pPr>
            <a:r>
              <a:rPr lang="es-ES" dirty="0"/>
              <a:t>Un ejemplo de un árbol de tres niveles de la zona de Astrolabe. La zona raíz de nivel superior tiene tres hijos </a:t>
            </a:r>
            <a:r>
              <a:rPr lang="es-ES" dirty="0" smtClean="0"/>
              <a:t>Zonas</a:t>
            </a:r>
          </a:p>
          <a:p>
            <a:pPr marL="0" indent="0">
              <a:buNone/>
            </a:pPr>
            <a:r>
              <a:rPr lang="es-ES" dirty="0"/>
              <a:t>Cada zona, incluidas las zonas frontal son (los hosts), tiene una lista de atributos (llamada MIB). Cada Host ejecuta un agente Astrolabe. Se dice que no se superponen si no tienen hosts en </a:t>
            </a:r>
            <a:r>
              <a:rPr lang="es-ES" dirty="0" smtClean="0"/>
              <a:t>común.</a:t>
            </a:r>
          </a:p>
          <a:p>
            <a:pPr marL="0" indent="0">
              <a:buNone/>
            </a:pPr>
            <a:endParaRPr lang="es-ES" dirty="0" smtClean="0"/>
          </a:p>
        </p:txBody>
      </p:sp>
      <p:pic>
        <p:nvPicPr>
          <p:cNvPr id="16" name="Imagen 15"/>
          <p:cNvPicPr>
            <a:picLocks noChangeAspect="1"/>
          </p:cNvPicPr>
          <p:nvPr/>
        </p:nvPicPr>
        <p:blipFill rotWithShape="1">
          <a:blip r:embed="rId2"/>
          <a:srcRect l="21401" t="38517" r="42158" b="24627"/>
          <a:stretch/>
        </p:blipFill>
        <p:spPr>
          <a:xfrm>
            <a:off x="3953813" y="2951223"/>
            <a:ext cx="6658378" cy="3786135"/>
          </a:xfrm>
          <a:prstGeom prst="rect">
            <a:avLst/>
          </a:prstGeom>
        </p:spPr>
      </p:pic>
    </p:spTree>
    <p:extLst>
      <p:ext uri="{BB962C8B-B14F-4D97-AF65-F5344CB8AC3E}">
        <p14:creationId xmlns:p14="http://schemas.microsoft.com/office/powerpoint/2010/main" val="187803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6698" y="598353"/>
            <a:ext cx="9908682" cy="1280890"/>
          </a:xfrm>
        </p:spPr>
        <p:txBody>
          <a:bodyPr>
            <a:normAutofit fontScale="90000"/>
          </a:bodyPr>
          <a:lstStyle/>
          <a:p>
            <a:r>
              <a:rPr lang="es-PE" dirty="0">
                <a:solidFill>
                  <a:schemeClr val="tx1"/>
                </a:solidFill>
                <a:latin typeface="Arial" panose="020B0604020202020204" pitchFamily="34" charset="0"/>
                <a:ea typeface="Times New Roman" panose="02020603050405020304" pitchFamily="18" charset="0"/>
                <a:cs typeface="Arial" panose="020B0604020202020204" pitchFamily="34" charset="0"/>
              </a:rPr>
              <a:t>Las herramientas de programación de base de datos </a:t>
            </a:r>
            <a:br>
              <a:rPr lang="es-PE" dirty="0">
                <a:solidFill>
                  <a:schemeClr val="tx1"/>
                </a:solidFill>
                <a:latin typeface="Arial" panose="020B0604020202020204" pitchFamily="34" charset="0"/>
                <a:ea typeface="Times New Roman" panose="02020603050405020304" pitchFamily="18" charset="0"/>
                <a:cs typeface="Arial" panose="020B0604020202020204" pitchFamily="34" charset="0"/>
              </a:rPr>
            </a:br>
            <a:endParaRPr lang="es-PE" dirty="0"/>
          </a:p>
        </p:txBody>
      </p:sp>
      <p:sp>
        <p:nvSpPr>
          <p:cNvPr id="3" name="Marcador de contenido 2"/>
          <p:cNvSpPr>
            <a:spLocks noGrp="1"/>
          </p:cNvSpPr>
          <p:nvPr>
            <p:ph idx="1"/>
          </p:nvPr>
        </p:nvSpPr>
        <p:spPr>
          <a:xfrm>
            <a:off x="1571781" y="1879243"/>
            <a:ext cx="9967690" cy="5280338"/>
          </a:xfrm>
        </p:spPr>
        <p:txBody>
          <a:bodyPr>
            <a:normAutofit fontScale="85000" lnSpcReduction="10000"/>
          </a:bodyPr>
          <a:lstStyle/>
          <a:p>
            <a:r>
              <a:rPr lang="es-ES" b="1" dirty="0"/>
              <a:t>Escalabilidad a través de la jerarquía:</a:t>
            </a:r>
          </a:p>
          <a:p>
            <a:pPr marL="0" indent="0">
              <a:buNone/>
            </a:pPr>
            <a:r>
              <a:rPr lang="es-ES" dirty="0"/>
              <a:t>Un sistema escalable es aquel que se mantiene constante, o degradación lenta, gastos generales y rendimiento a medida que aumenta su tamaño. Logra escalabilidad a través de su jerarquía de zona. La información es Resumido antes de ser intercambiado entre zonas, manteniendo el almacenamiento de área amplia y</a:t>
            </a:r>
            <a:r>
              <a:rPr lang="es-PE" dirty="0"/>
              <a:t> </a:t>
            </a:r>
            <a:r>
              <a:rPr lang="es-ES" dirty="0"/>
              <a:t>Requisitos de comunicación a un nivel </a:t>
            </a:r>
            <a:r>
              <a:rPr lang="es-ES" dirty="0" smtClean="0"/>
              <a:t>manejable</a:t>
            </a:r>
          </a:p>
          <a:p>
            <a:r>
              <a:rPr lang="es-ES" sz="1900" b="1" dirty="0"/>
              <a:t>Flexibilidad a través del código móvil:</a:t>
            </a:r>
          </a:p>
          <a:p>
            <a:pPr marL="0" indent="0">
              <a:buNone/>
            </a:pPr>
            <a:r>
              <a:rPr lang="es-ES" dirty="0"/>
              <a:t>Nos permite poder monitorean datos diferentes, y una sola aplicación puede necesitar datos diferentes en momentos diferentes. Una forma restringida del código móvil, en forma de consultas de agregación de SQL, permite a los usuarios personalizar</a:t>
            </a:r>
            <a:r>
              <a:rPr lang="es-PE" dirty="0"/>
              <a:t> </a:t>
            </a:r>
            <a:r>
              <a:rPr lang="es-ES" dirty="0"/>
              <a:t>Mediante la instalación de nuevas funciones de agregación</a:t>
            </a:r>
            <a:r>
              <a:rPr lang="es-PE" dirty="0"/>
              <a:t> </a:t>
            </a:r>
            <a:r>
              <a:rPr lang="es-ES" dirty="0"/>
              <a:t>a través de un protocolo aleatorio </a:t>
            </a:r>
            <a:endParaRPr lang="es-ES" dirty="0" smtClean="0"/>
          </a:p>
          <a:p>
            <a:r>
              <a:rPr lang="es-ES" sz="1900" b="1" dirty="0"/>
              <a:t>Flexibilidad a través del código móvil:</a:t>
            </a:r>
          </a:p>
          <a:p>
            <a:pPr marL="0" indent="0">
              <a:buNone/>
            </a:pPr>
            <a:r>
              <a:rPr lang="es-ES" dirty="0"/>
              <a:t>Nos permite poder monitorean datos diferentes, y una sola aplicación puede necesitar datos diferentes en momentos diferentes. Una forma restringida del código móvil, en forma de consultas de agregación de SQL, permite a los usuarios personalizar</a:t>
            </a:r>
            <a:r>
              <a:rPr lang="es-PE" dirty="0"/>
              <a:t> </a:t>
            </a:r>
            <a:r>
              <a:rPr lang="es-ES" dirty="0"/>
              <a:t>Mediante la instalación de nuevas funciones de agregación</a:t>
            </a:r>
            <a:r>
              <a:rPr lang="es-PE" dirty="0"/>
              <a:t> </a:t>
            </a:r>
            <a:r>
              <a:rPr lang="es-ES" dirty="0"/>
              <a:t>a través de un protocolo aleatorio </a:t>
            </a:r>
          </a:p>
          <a:p>
            <a:pPr marL="0" indent="0">
              <a:buNone/>
            </a:pPr>
            <a:endParaRPr lang="es-ES" dirty="0"/>
          </a:p>
          <a:p>
            <a:pPr marL="0" indent="0">
              <a:buNone/>
            </a:pPr>
            <a:endParaRPr lang="es-ES" dirty="0"/>
          </a:p>
          <a:p>
            <a:endParaRPr lang="es-PE" dirty="0"/>
          </a:p>
        </p:txBody>
      </p:sp>
    </p:spTree>
    <p:extLst>
      <p:ext uri="{BB962C8B-B14F-4D97-AF65-F5344CB8AC3E}">
        <p14:creationId xmlns:p14="http://schemas.microsoft.com/office/powerpoint/2010/main" val="371847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21E1C06-74C9-4A0B-B1CB-D1A4347479EE}"/>
              </a:ext>
            </a:extLst>
          </p:cNvPr>
          <p:cNvSpPr>
            <a:spLocks noGrp="1"/>
          </p:cNvSpPr>
          <p:nvPr>
            <p:ph type="ctrTitle"/>
          </p:nvPr>
        </p:nvSpPr>
        <p:spPr>
          <a:xfrm>
            <a:off x="1524000" y="2554129"/>
            <a:ext cx="9144000" cy="1749743"/>
          </a:xfrm>
        </p:spPr>
        <p:txBody>
          <a:bodyPr>
            <a:normAutofit fontScale="90000"/>
          </a:bodyPr>
          <a:lstStyle/>
          <a:p>
            <a:r>
              <a:rPr lang="es-ES" dirty="0"/>
              <a:t>ARQUITECTURA VS MIDDLEWARE</a:t>
            </a:r>
          </a:p>
        </p:txBody>
      </p:sp>
    </p:spTree>
    <p:extLst>
      <p:ext uri="{BB962C8B-B14F-4D97-AF65-F5344CB8AC3E}">
        <p14:creationId xmlns:p14="http://schemas.microsoft.com/office/powerpoint/2010/main" val="1170220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42171" y="392291"/>
            <a:ext cx="8911687" cy="1280890"/>
          </a:xfrm>
        </p:spPr>
        <p:txBody>
          <a:bodyPr/>
          <a:lstStyle/>
          <a:p>
            <a:r>
              <a:rPr lang="es-PE" b="1" dirty="0"/>
              <a:t>Globule</a:t>
            </a:r>
            <a:endParaRPr lang="es-PE" dirty="0"/>
          </a:p>
        </p:txBody>
      </p:sp>
      <p:sp>
        <p:nvSpPr>
          <p:cNvPr id="3" name="Marcador de contenido 2"/>
          <p:cNvSpPr>
            <a:spLocks noGrp="1"/>
          </p:cNvSpPr>
          <p:nvPr>
            <p:ph idx="1"/>
          </p:nvPr>
        </p:nvSpPr>
        <p:spPr>
          <a:xfrm>
            <a:off x="1249809" y="1489657"/>
            <a:ext cx="8915400" cy="3777622"/>
          </a:xfrm>
        </p:spPr>
        <p:txBody>
          <a:bodyPr>
            <a:normAutofit lnSpcReduction="10000"/>
          </a:bodyPr>
          <a:lstStyle/>
          <a:p>
            <a:r>
              <a:rPr lang="es-PE" dirty="0"/>
              <a:t>Se basa en servidores de usuario final colocados en internet, los cuales colaboran  Para optimizar el rendimiento a través de la replicación de páginas web. Para lograr esto, Cada servidor de origen (es decir, el servidor utilizado para manejar las actualizaciones de un sitio  Web específico) rastrea patrones de acceso por página</a:t>
            </a:r>
            <a:r>
              <a:rPr lang="es-PE" dirty="0" smtClean="0"/>
              <a:t>.</a:t>
            </a:r>
          </a:p>
          <a:p>
            <a:r>
              <a:rPr lang="es-PE" dirty="0"/>
              <a:t>Globule asume que internet puede verse como un sistema servidor puente, como ya explicamos. En particular, asume que las solicitudes siempre pueden pasar a través De un servidor puente </a:t>
            </a:r>
            <a:r>
              <a:rPr lang="es-PE" dirty="0" smtClean="0"/>
              <a:t>adecuado</a:t>
            </a:r>
          </a:p>
          <a:p>
            <a:endParaRPr lang="es-PE" dirty="0"/>
          </a:p>
        </p:txBody>
      </p:sp>
      <p:sp>
        <p:nvSpPr>
          <p:cNvPr id="4" name="Rectángulo 3"/>
          <p:cNvSpPr/>
          <p:nvPr/>
        </p:nvSpPr>
        <p:spPr>
          <a:xfrm>
            <a:off x="1154805" y="5626841"/>
            <a:ext cx="9599053" cy="388696"/>
          </a:xfrm>
          <a:prstGeom prst="rect">
            <a:avLst/>
          </a:prstGeom>
        </p:spPr>
        <p:txBody>
          <a:bodyPr wrap="square">
            <a:spAutoFit/>
          </a:bodyPr>
          <a:lstStyle/>
          <a:p>
            <a:pPr>
              <a:lnSpc>
                <a:spcPct val="107000"/>
              </a:lnSpc>
              <a:spcAft>
                <a:spcPts val="800"/>
              </a:spcAft>
            </a:pPr>
            <a:r>
              <a:rPr lang="es-PE" b="1" u="sng" dirty="0" smtClean="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http://www.facom.ufu.br/~faina/BCC_Crs/GSI028-2014-1S/DL/DS-Ch02.pdf</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3643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p:cNvPicPr>
          <p:nvPr>
            <p:ph idx="1"/>
          </p:nvPr>
        </p:nvPicPr>
        <p:blipFill rotWithShape="1">
          <a:blip r:embed="rId2" cstate="print">
            <a:extLst>
              <a:ext uri="{28A0092B-C50C-407E-A947-70E740481C1C}">
                <a14:useLocalDpi xmlns:a14="http://schemas.microsoft.com/office/drawing/2010/main" val="0"/>
              </a:ext>
            </a:extLst>
          </a:blip>
          <a:stretch/>
        </p:blipFill>
        <p:spPr bwMode="auto">
          <a:xfrm>
            <a:off x="3715246" y="2667000"/>
            <a:ext cx="5556845" cy="3124200"/>
          </a:xfrm>
          <a:prstGeom prst="rect">
            <a:avLst/>
          </a:prstGeom>
          <a:ln>
            <a:noFill/>
          </a:ln>
          <a:extLst>
            <a:ext uri="{53640926-AAD7-44D8-BBD7-CCE9431645EC}">
              <a14:shadowObscured xmlns:a14="http://schemas.microsoft.com/office/drawing/2010/main"/>
            </a:ext>
          </a:extLst>
        </p:spPr>
      </p:pic>
      <p:sp>
        <p:nvSpPr>
          <p:cNvPr id="6" name="Rectángulo 5"/>
          <p:cNvSpPr/>
          <p:nvPr/>
        </p:nvSpPr>
        <p:spPr>
          <a:xfrm>
            <a:off x="1752600" y="729432"/>
            <a:ext cx="10011178" cy="1574149"/>
          </a:xfrm>
          <a:prstGeom prst="rect">
            <a:avLst/>
          </a:prstGeom>
        </p:spPr>
        <p:txBody>
          <a:bodyPr wrap="square">
            <a:spAutoFit/>
          </a:bodyPr>
          <a:lstStyle/>
          <a:p>
            <a:pPr>
              <a:lnSpc>
                <a:spcPct val="107000"/>
              </a:lnSpc>
              <a:spcAft>
                <a:spcPts val="0"/>
              </a:spcAft>
            </a:pPr>
            <a:r>
              <a:rPr lang="es-PE" dirty="0" smtClean="0">
                <a:effectLst/>
                <a:latin typeface="Arial" panose="020B0604020202020204" pitchFamily="34" charset="0"/>
                <a:ea typeface="Calibri" panose="020F0502020204030204" pitchFamily="34" charset="0"/>
                <a:cs typeface="Times New Roman" panose="02020603050405020304" pitchFamily="18" charset="0"/>
              </a:rPr>
              <a:t>Este sencillo modelo permite A un servidor de origen ver qué ocurriría si colocara una réplica en un servidor puente específico. Por una parte, colocar una réplica cerca de los clientes mejoraría la espera percibida por ellos, pero </a:t>
            </a:r>
            <a:endParaRPr lang="es-PE" sz="16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s-PE" dirty="0" smtClean="0">
                <a:effectLst/>
                <a:latin typeface="Arial" panose="020B0604020202020204" pitchFamily="34" charset="0"/>
                <a:ea typeface="Calibri" panose="020F0502020204030204" pitchFamily="34" charset="0"/>
                <a:cs typeface="Times New Roman" panose="02020603050405020304" pitchFamily="18" charset="0"/>
              </a:rPr>
              <a:t>Induciría tráfico entre el servidor de origen y el servidor puente para mantener una réplica consistente con la página original</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8626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Aplicación:</a:t>
            </a:r>
            <a:br>
              <a:rPr lang="es-PE" dirty="0" smtClean="0"/>
            </a:br>
            <a:endParaRPr lang="es-PE" dirty="0"/>
          </a:p>
        </p:txBody>
      </p:sp>
      <p:sp>
        <p:nvSpPr>
          <p:cNvPr id="3" name="Marcador de contenido 2"/>
          <p:cNvSpPr>
            <a:spLocks noGrp="1"/>
          </p:cNvSpPr>
          <p:nvPr>
            <p:ph idx="1"/>
          </p:nvPr>
        </p:nvSpPr>
        <p:spPr>
          <a:xfrm>
            <a:off x="1121535" y="1197734"/>
            <a:ext cx="10515600" cy="3462271"/>
          </a:xfrm>
        </p:spPr>
        <p:txBody>
          <a:bodyPr/>
          <a:lstStyle/>
          <a:p>
            <a:r>
              <a:rPr lang="es-PE" sz="2400" b="1" dirty="0" smtClean="0"/>
              <a:t>BitTorre: </a:t>
            </a:r>
          </a:p>
          <a:p>
            <a:pPr marL="0" indent="0">
              <a:buNone/>
            </a:pPr>
            <a:r>
              <a:rPr lang="es-PE" b="1" dirty="0" smtClean="0"/>
              <a:t> </a:t>
            </a:r>
            <a:r>
              <a:rPr lang="es-PE" sz="1600" dirty="0" smtClean="0"/>
              <a:t>Es </a:t>
            </a:r>
            <a:r>
              <a:rPr lang="es-PE" sz="1600" dirty="0"/>
              <a:t>un sistema de descarga de archivos de punto a punto. Su funcionamiento principal aparece La idea básica es que cuando un usuario final busca un archivo, BitTorrent descarga partes del archivo de otros usuarios hasta que las partes descargadas pueden ensamblarse y entregar el archivo completo Un objetivo de diseño importante era garantizar la </a:t>
            </a:r>
            <a:r>
              <a:rPr lang="es-PE" sz="1600" dirty="0" smtClean="0"/>
              <a:t>colaboración</a:t>
            </a:r>
          </a:p>
          <a:p>
            <a:pPr marL="0" indent="0">
              <a:buNone/>
            </a:pPr>
            <a:r>
              <a:rPr lang="es-PE" sz="1600" dirty="0" smtClean="0"/>
              <a:t>Con </a:t>
            </a:r>
            <a:r>
              <a:rPr lang="es-PE" sz="1600" dirty="0"/>
              <a:t>este fin, un archivo puede descargarse sólo cuando el cliente que lo descarga proporciona contenido a alguien más. Pronto retomaremos este comportamiento de “una por otra</a:t>
            </a:r>
          </a:p>
        </p:txBody>
      </p:sp>
      <p:pic>
        <p:nvPicPr>
          <p:cNvPr id="4" name="Picture 2" descr="Resultado de imagen para logo de bittorren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6541"/>
          <a:stretch/>
        </p:blipFill>
        <p:spPr bwMode="auto">
          <a:xfrm>
            <a:off x="4435139" y="4700789"/>
            <a:ext cx="4404687" cy="187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280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p:cNvPicPr>
          <p:nvPr>
            <p:ph idx="1"/>
          </p:nvPr>
        </p:nvPicPr>
        <p:blipFill rotWithShape="1">
          <a:blip r:embed="rId2" cstate="print">
            <a:extLst>
              <a:ext uri="{28A0092B-C50C-407E-A947-70E740481C1C}">
                <a14:useLocalDpi xmlns:a14="http://schemas.microsoft.com/office/drawing/2010/main" val="0"/>
              </a:ext>
            </a:extLst>
          </a:blip>
          <a:srcRect l="12516" t="45506" r="36496" b="21739"/>
          <a:stretch/>
        </p:blipFill>
        <p:spPr bwMode="auto">
          <a:xfrm>
            <a:off x="2238024" y="807019"/>
            <a:ext cx="8850685" cy="57740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6225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30041" y="508200"/>
            <a:ext cx="8911687" cy="1280890"/>
          </a:xfrm>
        </p:spPr>
        <p:txBody>
          <a:bodyPr/>
          <a:lstStyle/>
          <a:p>
            <a:r>
              <a:rPr lang="es-PE" dirty="0" smtClean="0"/>
              <a:t>Ventajas</a:t>
            </a:r>
            <a:endParaRPr lang="es-PE" dirty="0"/>
          </a:p>
        </p:txBody>
      </p:sp>
      <p:sp>
        <p:nvSpPr>
          <p:cNvPr id="3" name="Marcador de contenido 2"/>
          <p:cNvSpPr>
            <a:spLocks noGrp="1"/>
          </p:cNvSpPr>
          <p:nvPr>
            <p:ph idx="1"/>
          </p:nvPr>
        </p:nvSpPr>
        <p:spPr>
          <a:xfrm>
            <a:off x="1339961" y="1657082"/>
            <a:ext cx="8915400" cy="3777622"/>
          </a:xfrm>
        </p:spPr>
        <p:txBody>
          <a:bodyPr>
            <a:normAutofit fontScale="92500"/>
          </a:bodyPr>
          <a:lstStyle/>
          <a:p>
            <a:r>
              <a:rPr lang="es-PE" dirty="0" smtClean="0"/>
              <a:t>Es  su  velocidad y eficiencia que funciona muy bien para compartir  archivos de gran tamaño</a:t>
            </a:r>
          </a:p>
          <a:p>
            <a:r>
              <a:rPr lang="es-PE" dirty="0" smtClean="0"/>
              <a:t>Tiene chequeos de errores por cada pedazo del archivo que baja por tanto hay mas posibilidades de bajar el archivo correctamente</a:t>
            </a:r>
          </a:p>
          <a:p>
            <a:r>
              <a:rPr lang="es-PE" dirty="0" smtClean="0"/>
              <a:t>Cuantos mas usuarios haya mejor funcionara y mas rápida será la descarga del archivo.</a:t>
            </a:r>
          </a:p>
          <a:p>
            <a:r>
              <a:rPr lang="es-PE" dirty="0" smtClean="0"/>
              <a:t>Podemos compartir archivos y poder descargar conteniendo información </a:t>
            </a:r>
          </a:p>
          <a:p>
            <a:r>
              <a:rPr lang="es-PE" dirty="0" smtClean="0"/>
              <a:t>También te puedes  descargar desde cualquier lugar solo conectarte a  internet.</a:t>
            </a:r>
          </a:p>
          <a:p>
            <a:endParaRPr lang="es-PE" dirty="0"/>
          </a:p>
        </p:txBody>
      </p:sp>
    </p:spTree>
    <p:extLst>
      <p:ext uri="{BB962C8B-B14F-4D97-AF65-F5344CB8AC3E}">
        <p14:creationId xmlns:p14="http://schemas.microsoft.com/office/powerpoint/2010/main" val="2535161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68677" y="611231"/>
            <a:ext cx="8911687" cy="1280890"/>
          </a:xfrm>
        </p:spPr>
        <p:txBody>
          <a:bodyPr>
            <a:normAutofit fontScale="90000"/>
          </a:bodyPr>
          <a:lstStyle/>
          <a:p>
            <a:r>
              <a:rPr lang="es-PE" dirty="0" smtClean="0"/>
              <a:t>Desventajas:</a:t>
            </a:r>
            <a:br>
              <a:rPr lang="es-PE" dirty="0" smtClean="0"/>
            </a:br>
            <a:endParaRPr lang="es-PE" dirty="0"/>
          </a:p>
        </p:txBody>
      </p:sp>
      <p:sp>
        <p:nvSpPr>
          <p:cNvPr id="3" name="Marcador de contenido 2"/>
          <p:cNvSpPr>
            <a:spLocks noGrp="1"/>
          </p:cNvSpPr>
          <p:nvPr>
            <p:ph idx="1"/>
          </p:nvPr>
        </p:nvSpPr>
        <p:spPr>
          <a:xfrm>
            <a:off x="1507386" y="1669960"/>
            <a:ext cx="8915400" cy="3777622"/>
          </a:xfrm>
        </p:spPr>
        <p:txBody>
          <a:bodyPr>
            <a:normAutofit/>
          </a:bodyPr>
          <a:lstStyle/>
          <a:p>
            <a:r>
              <a:rPr lang="es-PE" dirty="0" smtClean="0"/>
              <a:t>La transferencia de archivos pequeños  ya que el ancho de banda usado en mensaje del protocolo es comparativamente alto</a:t>
            </a:r>
          </a:p>
          <a:p>
            <a:r>
              <a:rPr lang="es-PE" dirty="0" smtClean="0"/>
              <a:t>Puedes detener y reanudar las descargas cuantas  veces quisiera  que nos da el uso de un cliente para descargar películas es que podemos pausar las descargas </a:t>
            </a:r>
          </a:p>
          <a:p>
            <a:r>
              <a:rPr lang="es-PE" dirty="0"/>
              <a:t>sistemas de descarga de almacenamiento no era tan sencillo, ni tan recomendable por suelen fallar o terminar como archivos corruptos una vez descargados, en el caso de los </a:t>
            </a:r>
            <a:r>
              <a:rPr lang="es-PE" dirty="0" err="1"/>
              <a:t>torrent</a:t>
            </a:r>
            <a:r>
              <a:rPr lang="es-PE" dirty="0"/>
              <a:t> no pasa eso.</a:t>
            </a:r>
          </a:p>
        </p:txBody>
      </p:sp>
    </p:spTree>
    <p:extLst>
      <p:ext uri="{BB962C8B-B14F-4D97-AF65-F5344CB8AC3E}">
        <p14:creationId xmlns:p14="http://schemas.microsoft.com/office/powerpoint/2010/main" val="1538842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Resultado de imagen para BitTorrent  esquem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1407" y="1078652"/>
            <a:ext cx="7392294" cy="4832752"/>
          </a:xfrm>
          <a:prstGeom prst="rect">
            <a:avLst/>
          </a:prstGeom>
          <a:noFill/>
          <a:ln>
            <a:noFill/>
          </a:ln>
        </p:spPr>
      </p:pic>
    </p:spTree>
    <p:extLst>
      <p:ext uri="{BB962C8B-B14F-4D97-AF65-F5344CB8AC3E}">
        <p14:creationId xmlns:p14="http://schemas.microsoft.com/office/powerpoint/2010/main" val="41407531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5798" y="765778"/>
            <a:ext cx="8911687" cy="1280890"/>
          </a:xfrm>
        </p:spPr>
        <p:txBody>
          <a:bodyPr/>
          <a:lstStyle/>
          <a:p>
            <a:r>
              <a:rPr lang="es-PE" b="1" dirty="0"/>
              <a:t>Dropbox:</a:t>
            </a:r>
            <a:endParaRPr lang="es-PE" dirty="0"/>
          </a:p>
        </p:txBody>
      </p:sp>
      <p:sp>
        <p:nvSpPr>
          <p:cNvPr id="3" name="Marcador de contenido 2"/>
          <p:cNvSpPr>
            <a:spLocks noGrp="1"/>
          </p:cNvSpPr>
          <p:nvPr>
            <p:ph idx="1"/>
          </p:nvPr>
        </p:nvSpPr>
        <p:spPr>
          <a:xfrm>
            <a:off x="1339961" y="1905000"/>
            <a:ext cx="8915400" cy="3777622"/>
          </a:xfrm>
        </p:spPr>
        <p:txBody>
          <a:bodyPr/>
          <a:lstStyle/>
          <a:p>
            <a:r>
              <a:rPr lang="es-PE" dirty="0"/>
              <a:t>Es un servicio que te ofrece hasta 2 GB gratis para almacenar online toda clase de archivos. Sencillo y práctico, Dropbox te permite hacer muchas cosas.</a:t>
            </a:r>
          </a:p>
          <a:p>
            <a:r>
              <a:rPr lang="es-PE" dirty="0"/>
              <a:t>Además es compatible con otras herramientas y está disponible tanto desde su web como para Windows, Mac, Linux, </a:t>
            </a:r>
            <a:r>
              <a:rPr lang="es-PE" dirty="0" smtClean="0"/>
              <a:t>Android, </a:t>
            </a:r>
            <a:r>
              <a:rPr lang="es-PE" dirty="0"/>
              <a:t>BlackBerry, iPad y </a:t>
            </a:r>
            <a:r>
              <a:rPr lang="es-PE" dirty="0" smtClean="0"/>
              <a:t>iPhone. Si </a:t>
            </a:r>
            <a:r>
              <a:rPr lang="es-PE" dirty="0"/>
              <a:t>no estás seguro de cómo puedes aprovecharlo, te mostramos 10 usos que puedes darle a Dropbox</a:t>
            </a:r>
          </a:p>
          <a:p>
            <a:endParaRPr lang="es-PE" dirty="0"/>
          </a:p>
        </p:txBody>
      </p:sp>
    </p:spTree>
    <p:extLst>
      <p:ext uri="{BB962C8B-B14F-4D97-AF65-F5344CB8AC3E}">
        <p14:creationId xmlns:p14="http://schemas.microsoft.com/office/powerpoint/2010/main" val="3461525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http://www.forodvd.com/articulos/informatica/bittorrent-sync-ejemplo-sincronizacion.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9455" y="1107772"/>
            <a:ext cx="7218945" cy="4558932"/>
          </a:xfrm>
          <a:prstGeom prst="rect">
            <a:avLst/>
          </a:prstGeom>
          <a:noFill/>
          <a:ln>
            <a:noFill/>
          </a:ln>
        </p:spPr>
      </p:pic>
    </p:spTree>
    <p:extLst>
      <p:ext uri="{BB962C8B-B14F-4D97-AF65-F5344CB8AC3E}">
        <p14:creationId xmlns:p14="http://schemas.microsoft.com/office/powerpoint/2010/main" val="2774516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b="1" dirty="0"/>
              <a:t>Ventajas</a:t>
            </a:r>
            <a:r>
              <a:rPr lang="es-PE" dirty="0"/>
              <a:t>:</a:t>
            </a:r>
            <a:br>
              <a:rPr lang="es-PE" dirty="0"/>
            </a:br>
            <a:endParaRPr lang="es-PE" dirty="0"/>
          </a:p>
        </p:txBody>
      </p:sp>
      <p:sp>
        <p:nvSpPr>
          <p:cNvPr id="3" name="Marcador de contenido 2"/>
          <p:cNvSpPr>
            <a:spLocks noGrp="1"/>
          </p:cNvSpPr>
          <p:nvPr>
            <p:ph idx="1"/>
          </p:nvPr>
        </p:nvSpPr>
        <p:spPr/>
        <p:txBody>
          <a:bodyPr/>
          <a:lstStyle/>
          <a:p>
            <a:pPr lvl="0"/>
            <a:r>
              <a:rPr lang="es-PE" dirty="0"/>
              <a:t>Excelente </a:t>
            </a:r>
            <a:r>
              <a:rPr lang="es-PE" dirty="0" smtClean="0"/>
              <a:t>para compartir </a:t>
            </a:r>
            <a:r>
              <a:rPr lang="es-PE" dirty="0"/>
              <a:t>una carpeta a la vez</a:t>
            </a:r>
          </a:p>
          <a:p>
            <a:pPr lvl="0"/>
            <a:r>
              <a:rPr lang="es-PE" dirty="0" smtClean="0"/>
              <a:t>Aplicación inteligente </a:t>
            </a:r>
            <a:r>
              <a:rPr lang="es-PE" dirty="0"/>
              <a:t>para subir </a:t>
            </a:r>
            <a:r>
              <a:rPr lang="es-PE" dirty="0" smtClean="0"/>
              <a:t>archivos}</a:t>
            </a:r>
          </a:p>
          <a:p>
            <a:r>
              <a:rPr lang="es-PE" dirty="0"/>
              <a:t>Galería de fotos </a:t>
            </a:r>
            <a:r>
              <a:rPr lang="es-PE" dirty="0" smtClean="0"/>
              <a:t>online</a:t>
            </a:r>
            <a:endParaRPr lang="es-PE" dirty="0"/>
          </a:p>
          <a:p>
            <a:pPr lvl="0"/>
            <a:r>
              <a:rPr lang="es-PE" dirty="0"/>
              <a:t>Envía el link de descarga de cualquier archivo rápidamente</a:t>
            </a:r>
          </a:p>
          <a:p>
            <a:pPr lvl="0"/>
            <a:r>
              <a:rPr lang="es-PE" dirty="0"/>
              <a:t>Versiones </a:t>
            </a:r>
            <a:r>
              <a:rPr lang="es-PE" dirty="0" smtClean="0"/>
              <a:t>de archivo</a:t>
            </a:r>
            <a:endParaRPr lang="es-PE" dirty="0"/>
          </a:p>
          <a:p>
            <a:r>
              <a:rPr lang="es-PE" dirty="0"/>
              <a:t>Integración excelente con el sistema operativo</a:t>
            </a:r>
          </a:p>
        </p:txBody>
      </p:sp>
    </p:spTree>
    <p:extLst>
      <p:ext uri="{BB962C8B-B14F-4D97-AF65-F5344CB8AC3E}">
        <p14:creationId xmlns:p14="http://schemas.microsoft.com/office/powerpoint/2010/main" val="3784897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070C6B8-3EFB-4E0B-81F3-7925CC64C4C7}"/>
              </a:ext>
            </a:extLst>
          </p:cNvPr>
          <p:cNvSpPr>
            <a:spLocks noGrp="1"/>
          </p:cNvSpPr>
          <p:nvPr>
            <p:ph type="title"/>
          </p:nvPr>
        </p:nvSpPr>
        <p:spPr/>
        <p:txBody>
          <a:bodyPr/>
          <a:lstStyle/>
          <a:p>
            <a:r>
              <a:rPr lang="es-ES" b="1" dirty="0"/>
              <a:t>ARQUITECTURAS PUNTO A PUNTO</a:t>
            </a:r>
          </a:p>
        </p:txBody>
      </p:sp>
      <p:sp>
        <p:nvSpPr>
          <p:cNvPr id="3" name="Marcador de contenido 2">
            <a:extLst>
              <a:ext uri="{FF2B5EF4-FFF2-40B4-BE49-F238E27FC236}">
                <a16:creationId xmlns:a16="http://schemas.microsoft.com/office/drawing/2014/main" xmlns="" id="{D9968B73-D852-465D-A3FF-49DA2BFFDD67}"/>
              </a:ext>
            </a:extLst>
          </p:cNvPr>
          <p:cNvSpPr>
            <a:spLocks noGrp="1"/>
          </p:cNvSpPr>
          <p:nvPr>
            <p:ph idx="1"/>
          </p:nvPr>
        </p:nvSpPr>
        <p:spPr>
          <a:xfrm>
            <a:off x="1484311" y="1945782"/>
            <a:ext cx="10018713" cy="3124201"/>
          </a:xfrm>
        </p:spPr>
        <p:txBody>
          <a:bodyPr/>
          <a:lstStyle/>
          <a:p>
            <a:r>
              <a:rPr lang="es-ES" dirty="0"/>
              <a:t>Un sistema distribuido </a:t>
            </a:r>
            <a:r>
              <a:rPr lang="es-ES" i="1" dirty="0"/>
              <a:t>peer-</a:t>
            </a:r>
            <a:r>
              <a:rPr lang="es-ES" i="1" dirty="0" err="1"/>
              <a:t>to</a:t>
            </a:r>
            <a:r>
              <a:rPr lang="es-ES" i="1" dirty="0"/>
              <a:t>-peer (de igual a igual)</a:t>
            </a:r>
            <a:r>
              <a:rPr lang="es-ES" dirty="0"/>
              <a:t>, comúnmente abreviado </a:t>
            </a:r>
            <a:r>
              <a:rPr lang="es-ES" i="1" dirty="0"/>
              <a:t>P2P</a:t>
            </a:r>
            <a:r>
              <a:rPr lang="es-ES" dirty="0"/>
              <a:t>, es una arquitectura compuesta por participantes que ponen a disposición directa de los otros participantes del sistema parte de sus recursos (poder de procesamiento, almacenamiento de disco, ancho de banda, etc.), sin la necesidad de una instancia de coordinación central, tales como servidores o hosts permanentes </a:t>
            </a:r>
          </a:p>
          <a:p>
            <a:endParaRPr lang="es-ES" dirty="0"/>
          </a:p>
        </p:txBody>
      </p:sp>
      <p:pic>
        <p:nvPicPr>
          <p:cNvPr id="4" name="Imagen 3">
            <a:extLst>
              <a:ext uri="{FF2B5EF4-FFF2-40B4-BE49-F238E27FC236}">
                <a16:creationId xmlns:a16="http://schemas.microsoft.com/office/drawing/2014/main" xmlns="" id="{A8415B3F-4C9B-44AF-9282-E0B7B1029CD1}"/>
              </a:ext>
            </a:extLst>
          </p:cNvPr>
          <p:cNvPicPr/>
          <p:nvPr/>
        </p:nvPicPr>
        <p:blipFill rotWithShape="1">
          <a:blip r:embed="rId2">
            <a:extLst>
              <a:ext uri="{28A0092B-C50C-407E-A947-70E740481C1C}">
                <a14:useLocalDpi xmlns:a14="http://schemas.microsoft.com/office/drawing/2010/main" val="0"/>
              </a:ext>
            </a:extLst>
          </a:blip>
          <a:srcRect r="50959" b="9435"/>
          <a:stretch/>
        </p:blipFill>
        <p:spPr bwMode="auto">
          <a:xfrm>
            <a:off x="5333238" y="4496515"/>
            <a:ext cx="2320857" cy="1938025"/>
          </a:xfrm>
          <a:prstGeom prst="rect">
            <a:avLst/>
          </a:prstGeom>
          <a:noFill/>
          <a:ln>
            <a:noFill/>
          </a:ln>
        </p:spPr>
      </p:pic>
    </p:spTree>
    <p:extLst>
      <p:ext uri="{BB962C8B-B14F-4D97-AF65-F5344CB8AC3E}">
        <p14:creationId xmlns:p14="http://schemas.microsoft.com/office/powerpoint/2010/main" val="3327886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27009" y="662747"/>
            <a:ext cx="8911687" cy="1280890"/>
          </a:xfrm>
        </p:spPr>
        <p:txBody>
          <a:bodyPr>
            <a:normAutofit fontScale="90000"/>
          </a:bodyPr>
          <a:lstStyle/>
          <a:p>
            <a:r>
              <a:rPr lang="es-PE" b="1" dirty="0"/>
              <a:t>Desventajas:</a:t>
            </a:r>
            <a:r>
              <a:rPr lang="es-PE" dirty="0"/>
              <a:t/>
            </a:r>
            <a:br>
              <a:rPr lang="es-PE" dirty="0"/>
            </a:br>
            <a:endParaRPr lang="es-PE" dirty="0"/>
          </a:p>
        </p:txBody>
      </p:sp>
      <p:sp>
        <p:nvSpPr>
          <p:cNvPr id="3" name="Marcador de contenido 2"/>
          <p:cNvSpPr>
            <a:spLocks noGrp="1"/>
          </p:cNvSpPr>
          <p:nvPr>
            <p:ph idx="1"/>
          </p:nvPr>
        </p:nvSpPr>
        <p:spPr>
          <a:xfrm>
            <a:off x="1455871" y="2146479"/>
            <a:ext cx="8915400" cy="3777622"/>
          </a:xfrm>
        </p:spPr>
        <p:txBody>
          <a:bodyPr/>
          <a:lstStyle/>
          <a:p>
            <a:pPr lvl="0"/>
            <a:r>
              <a:rPr lang="es-PE" dirty="0"/>
              <a:t>Solo se puede sincronizar lo que se encuentre dentro de la carpeta que se crea de forma  automática llamada </a:t>
            </a:r>
          </a:p>
          <a:p>
            <a:r>
              <a:rPr lang="es-PE" dirty="0"/>
              <a:t> Cuando se comparten archivos no se debe trabajar en el mismo archivo al mismo tiempo, ya</a:t>
            </a:r>
            <a:br>
              <a:rPr lang="es-PE" dirty="0"/>
            </a:br>
            <a:r>
              <a:rPr lang="es-PE" dirty="0"/>
              <a:t>que causa conflicto y se crean dos copias del archivo.</a:t>
            </a:r>
          </a:p>
        </p:txBody>
      </p:sp>
    </p:spTree>
    <p:extLst>
      <p:ext uri="{BB962C8B-B14F-4D97-AF65-F5344CB8AC3E}">
        <p14:creationId xmlns:p14="http://schemas.microsoft.com/office/powerpoint/2010/main" val="763261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descr="Resultado de imagen para Dropbox, esquem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5960" y="1032847"/>
            <a:ext cx="8527290" cy="5380831"/>
          </a:xfrm>
          <a:prstGeom prst="rect">
            <a:avLst/>
          </a:prstGeom>
          <a:noFill/>
          <a:ln>
            <a:noFill/>
          </a:ln>
        </p:spPr>
      </p:pic>
    </p:spTree>
    <p:extLst>
      <p:ext uri="{BB962C8B-B14F-4D97-AF65-F5344CB8AC3E}">
        <p14:creationId xmlns:p14="http://schemas.microsoft.com/office/powerpoint/2010/main" val="927694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9888" y="688504"/>
            <a:ext cx="8911687" cy="1280890"/>
          </a:xfrm>
        </p:spPr>
        <p:txBody>
          <a:bodyPr>
            <a:normAutofit fontScale="90000"/>
          </a:bodyPr>
          <a:lstStyle/>
          <a:p>
            <a:r>
              <a:rPr lang="es-PE" b="1" dirty="0" smtClean="0"/>
              <a:t>Jade:</a:t>
            </a:r>
            <a:r>
              <a:rPr lang="es-PE" dirty="0" smtClean="0"/>
              <a:t/>
            </a:r>
            <a:br>
              <a:rPr lang="es-PE" dirty="0" smtClean="0"/>
            </a:br>
            <a:endParaRPr lang="es-PE" dirty="0"/>
          </a:p>
        </p:txBody>
      </p:sp>
      <p:sp>
        <p:nvSpPr>
          <p:cNvPr id="3" name="Marcador de contenido 2"/>
          <p:cNvSpPr>
            <a:spLocks noGrp="1"/>
          </p:cNvSpPr>
          <p:nvPr>
            <p:ph idx="1"/>
          </p:nvPr>
        </p:nvSpPr>
        <p:spPr>
          <a:xfrm>
            <a:off x="1288961" y="1199797"/>
            <a:ext cx="10515600" cy="3675521"/>
          </a:xfrm>
        </p:spPr>
        <p:txBody>
          <a:bodyPr/>
          <a:lstStyle/>
          <a:p>
            <a:r>
              <a:rPr lang="es-PE" dirty="0"/>
              <a:t>Es un entorno de trabajo que simplifica la construcción de sistemas multiagente que sigue el </a:t>
            </a:r>
            <a:r>
              <a:rPr lang="es-PE" dirty="0" smtClean="0"/>
              <a:t>estándar, </a:t>
            </a:r>
            <a:r>
              <a:rPr lang="es-PE" dirty="0"/>
              <a:t>así como un conjunto de herramientas para la depuración de las plataformas. JADE </a:t>
            </a:r>
            <a:r>
              <a:rPr lang="es-PE" dirty="0" smtClean="0"/>
              <a:t>está implementado </a:t>
            </a:r>
            <a:r>
              <a:rPr lang="es-PE" dirty="0"/>
              <a:t>en Java y es un software libre y de código abierto, que ha sido desarrollado</a:t>
            </a:r>
          </a:p>
          <a:p>
            <a:r>
              <a:rPr lang="es-PE" dirty="0"/>
              <a:t>Dado que JADE y los agentes que el usuario define para una aplicación específica utilizan el lenguaje de desarrollo Java, la plataforma de </a:t>
            </a:r>
            <a:r>
              <a:rPr lang="es-PE" dirty="0" smtClean="0"/>
              <a:t>agentes</a:t>
            </a:r>
          </a:p>
          <a:p>
            <a:pPr marL="0" indent="0">
              <a:buNone/>
            </a:pPr>
            <a:r>
              <a:rPr lang="es-PE" dirty="0" smtClean="0"/>
              <a:t> </a:t>
            </a:r>
            <a:endParaRPr lang="es-PE" dirty="0"/>
          </a:p>
        </p:txBody>
      </p:sp>
      <p:pic>
        <p:nvPicPr>
          <p:cNvPr id="7" name="Imagen 6"/>
          <p:cNvPicPr>
            <a:picLocks noChangeAspect="1"/>
          </p:cNvPicPr>
          <p:nvPr/>
        </p:nvPicPr>
        <p:blipFill>
          <a:blip r:embed="rId2"/>
          <a:stretch>
            <a:fillRect/>
          </a:stretch>
        </p:blipFill>
        <p:spPr>
          <a:xfrm>
            <a:off x="4798050" y="4096811"/>
            <a:ext cx="3194649" cy="1557014"/>
          </a:xfrm>
          <a:prstGeom prst="rect">
            <a:avLst/>
          </a:prstGeom>
        </p:spPr>
      </p:pic>
      <p:sp>
        <p:nvSpPr>
          <p:cNvPr id="8" name="Rectángulo 7"/>
          <p:cNvSpPr/>
          <p:nvPr/>
        </p:nvSpPr>
        <p:spPr>
          <a:xfrm>
            <a:off x="1436948" y="5653825"/>
            <a:ext cx="8853271" cy="685059"/>
          </a:xfrm>
          <a:prstGeom prst="rect">
            <a:avLst/>
          </a:prstGeom>
        </p:spPr>
        <p:txBody>
          <a:bodyPr wrap="square">
            <a:spAutoFit/>
          </a:bodyPr>
          <a:lstStyle/>
          <a:p>
            <a:pPr>
              <a:lnSpc>
                <a:spcPct val="107000"/>
              </a:lnSpc>
              <a:spcAft>
                <a:spcPts val="800"/>
              </a:spcAft>
            </a:pPr>
            <a:r>
              <a:rPr lang="es-PE" b="1" u="sng" dirty="0" smtClean="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http://www.xumarhu.net/art_r008_multiagentes_distribuidos_desarrollados_con_jade_para_mineria_de_datos.pdf</a:t>
            </a:r>
            <a:endParaRPr lang="es-PE"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177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20193" y="736800"/>
            <a:ext cx="8911687" cy="1280890"/>
          </a:xfrm>
        </p:spPr>
        <p:txBody>
          <a:bodyPr/>
          <a:lstStyle/>
          <a:p>
            <a:r>
              <a:rPr lang="es-PE" dirty="0" smtClean="0"/>
              <a:t>Herramientas </a:t>
            </a:r>
            <a:r>
              <a:rPr lang="es-PE" dirty="0"/>
              <a:t>con interfaz gráfica </a:t>
            </a:r>
          </a:p>
        </p:txBody>
      </p:sp>
      <p:sp>
        <p:nvSpPr>
          <p:cNvPr id="3" name="Marcador de contenido 2"/>
          <p:cNvSpPr>
            <a:spLocks noGrp="1"/>
          </p:cNvSpPr>
          <p:nvPr>
            <p:ph idx="1"/>
          </p:nvPr>
        </p:nvSpPr>
        <p:spPr>
          <a:xfrm>
            <a:off x="1816480" y="2017690"/>
            <a:ext cx="8915400" cy="3777622"/>
          </a:xfrm>
        </p:spPr>
        <p:txBody>
          <a:bodyPr>
            <a:normAutofit fontScale="77500" lnSpcReduction="20000"/>
          </a:bodyPr>
          <a:lstStyle/>
          <a:p>
            <a:pPr lvl="0"/>
            <a:r>
              <a:rPr lang="es-PE" b="1" u="sng" dirty="0"/>
              <a:t>RMA</a:t>
            </a:r>
            <a:r>
              <a:rPr lang="es-PE" u="sng" dirty="0"/>
              <a:t> </a:t>
            </a:r>
            <a:r>
              <a:rPr lang="es-PE" b="1" u="sng" dirty="0"/>
              <a:t>(Remote Management </a:t>
            </a:r>
            <a:r>
              <a:rPr lang="es-PE" b="1" u="sng" dirty="0" smtClean="0"/>
              <a:t>Agent):</a:t>
            </a:r>
          </a:p>
          <a:p>
            <a:pPr marL="0" lvl="0" indent="0">
              <a:buNone/>
            </a:pPr>
            <a:r>
              <a:rPr lang="es-PE" dirty="0" smtClean="0"/>
              <a:t>Para </a:t>
            </a:r>
            <a:r>
              <a:rPr lang="es-PE" dirty="0"/>
              <a:t>la gestión de la plataforma. Permite crear, eliminar, suspender o enviar un mensaje a un agente, así como la eliminación de contenedores.</a:t>
            </a:r>
          </a:p>
          <a:p>
            <a:r>
              <a:rPr lang="es-PE" b="1" u="sng" dirty="0"/>
              <a:t>Dummy </a:t>
            </a:r>
            <a:r>
              <a:rPr lang="es-PE" b="1" u="sng" dirty="0" smtClean="0"/>
              <a:t>Agent:</a:t>
            </a:r>
            <a:endParaRPr lang="es-PE" u="sng" dirty="0"/>
          </a:p>
          <a:p>
            <a:pPr marL="0" indent="0">
              <a:buNone/>
            </a:pPr>
            <a:r>
              <a:rPr lang="es-PE" dirty="0"/>
              <a:t>P</a:t>
            </a:r>
            <a:r>
              <a:rPr lang="es-PE" dirty="0" smtClean="0"/>
              <a:t>ara </a:t>
            </a:r>
            <a:r>
              <a:rPr lang="es-PE" dirty="0"/>
              <a:t>la envío de mensajes y visualización de los mensajes enviados o </a:t>
            </a:r>
            <a:r>
              <a:rPr lang="es-PE" dirty="0" smtClean="0"/>
              <a:t>recibidos </a:t>
            </a:r>
            <a:r>
              <a:rPr lang="es-PE" dirty="0"/>
              <a:t>a un agentes</a:t>
            </a:r>
            <a:r>
              <a:rPr lang="es-PE" dirty="0" smtClean="0"/>
              <a:t>.</a:t>
            </a:r>
          </a:p>
          <a:p>
            <a:r>
              <a:rPr lang="es-PE" b="1" u="sng" dirty="0"/>
              <a:t>Sniffer Agent</a:t>
            </a:r>
            <a:r>
              <a:rPr lang="es-PE" u="sng" dirty="0"/>
              <a:t> </a:t>
            </a:r>
            <a:r>
              <a:rPr lang="es-PE" u="sng" dirty="0" smtClean="0"/>
              <a:t>:</a:t>
            </a:r>
          </a:p>
          <a:p>
            <a:pPr marL="0" lvl="0" indent="0">
              <a:buNone/>
            </a:pPr>
            <a:r>
              <a:rPr lang="es-PE" dirty="0"/>
              <a:t>P</a:t>
            </a:r>
            <a:r>
              <a:rPr lang="es-PE" dirty="0" smtClean="0"/>
              <a:t>ara </a:t>
            </a:r>
            <a:r>
              <a:rPr lang="es-PE" dirty="0"/>
              <a:t>la visualización de la comunicación entre varios agentes.</a:t>
            </a:r>
          </a:p>
          <a:p>
            <a:r>
              <a:rPr lang="es-PE" b="1" u="sng" dirty="0"/>
              <a:t>Introspector </a:t>
            </a:r>
            <a:r>
              <a:rPr lang="es-PE" b="1" u="sng" dirty="0" smtClean="0"/>
              <a:t>Agent</a:t>
            </a:r>
            <a:r>
              <a:rPr lang="es-PE" u="sng" dirty="0"/>
              <a:t>:</a:t>
            </a:r>
            <a:endParaRPr lang="es-PE" u="sng" dirty="0" smtClean="0"/>
          </a:p>
          <a:p>
            <a:pPr marL="0" lvl="0" indent="0">
              <a:buNone/>
            </a:pPr>
            <a:r>
              <a:rPr lang="es-PE" dirty="0"/>
              <a:t>P</a:t>
            </a:r>
            <a:r>
              <a:rPr lang="es-PE" dirty="0" smtClean="0"/>
              <a:t>ara </a:t>
            </a:r>
            <a:r>
              <a:rPr lang="es-PE" dirty="0"/>
              <a:t>el monitoreo y control del ciclo de vida de un agente, así como su cola de mensajes y de comportamientos</a:t>
            </a:r>
          </a:p>
          <a:p>
            <a:pPr marL="0" indent="0">
              <a:buNone/>
            </a:pPr>
            <a:endParaRPr lang="es-PE" dirty="0"/>
          </a:p>
        </p:txBody>
      </p:sp>
    </p:spTree>
    <p:extLst>
      <p:ext uri="{BB962C8B-B14F-4D97-AF65-F5344CB8AC3E}">
        <p14:creationId xmlns:p14="http://schemas.microsoft.com/office/powerpoint/2010/main" val="484695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p:cNvPicPr>
          <p:nvPr>
            <p:ph idx="1"/>
          </p:nvPr>
        </p:nvPicPr>
        <p:blipFill rotWithShape="1">
          <a:blip r:embed="rId2"/>
          <a:srcRect l="23754" t="29701" r="53904" b="12989"/>
          <a:stretch/>
        </p:blipFill>
        <p:spPr bwMode="auto">
          <a:xfrm>
            <a:off x="3406152" y="198672"/>
            <a:ext cx="6356034" cy="64403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0430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052012" y="780812"/>
            <a:ext cx="8911687" cy="1280890"/>
          </a:xfrm>
        </p:spPr>
        <p:txBody>
          <a:bodyPr>
            <a:normAutofit fontScale="90000"/>
          </a:bodyPr>
          <a:lstStyle/>
          <a:p>
            <a:r>
              <a:rPr lang="es-PE" b="1" dirty="0"/>
              <a:t>Estructura básica de un agente</a:t>
            </a:r>
            <a:r>
              <a:rPr lang="es-PE" dirty="0"/>
              <a:t/>
            </a:r>
            <a:br>
              <a:rPr lang="es-PE" dirty="0"/>
            </a:br>
            <a:endParaRPr lang="es-PE" dirty="0"/>
          </a:p>
        </p:txBody>
      </p:sp>
      <p:sp>
        <p:nvSpPr>
          <p:cNvPr id="3" name="Marcador de contenido 2"/>
          <p:cNvSpPr>
            <a:spLocks noGrp="1"/>
          </p:cNvSpPr>
          <p:nvPr>
            <p:ph idx="1"/>
          </p:nvPr>
        </p:nvSpPr>
        <p:spPr>
          <a:xfrm>
            <a:off x="1790722" y="1622199"/>
            <a:ext cx="8915400" cy="2537496"/>
          </a:xfrm>
        </p:spPr>
        <p:txBody>
          <a:bodyPr/>
          <a:lstStyle/>
          <a:p>
            <a:r>
              <a:rPr lang="es-PE" dirty="0"/>
              <a:t>Se tiene una clase Agent que proporciona la estructura básica del agente, la funcionalidad éste se define en comportamientos llamados behaviours. La </a:t>
            </a:r>
            <a:r>
              <a:rPr lang="es-PE" dirty="0" smtClean="0"/>
              <a:t>estructura </a:t>
            </a:r>
            <a:r>
              <a:rPr lang="es-PE" dirty="0"/>
              <a:t>básica de un agente se </a:t>
            </a:r>
            <a:r>
              <a:rPr lang="es-PE" dirty="0" smtClean="0"/>
              <a:t>define</a:t>
            </a:r>
          </a:p>
          <a:p>
            <a:endParaRPr lang="es-PE" dirty="0"/>
          </a:p>
        </p:txBody>
      </p:sp>
      <p:pic>
        <p:nvPicPr>
          <p:cNvPr id="4" name="Imagen 3"/>
          <p:cNvPicPr/>
          <p:nvPr/>
        </p:nvPicPr>
        <p:blipFill rotWithShape="1">
          <a:blip r:embed="rId2" cstate="print">
            <a:extLst>
              <a:ext uri="{28A0092B-C50C-407E-A947-70E740481C1C}">
                <a14:useLocalDpi xmlns:a14="http://schemas.microsoft.com/office/drawing/2010/main" val="0"/>
              </a:ext>
            </a:extLst>
          </a:blip>
          <a:srcRect l="49389" t="52291" r="27563" b="30558"/>
          <a:stretch/>
        </p:blipFill>
        <p:spPr bwMode="auto">
          <a:xfrm>
            <a:off x="3788331" y="3643792"/>
            <a:ext cx="5922337" cy="27145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5876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41997" y="558307"/>
            <a:ext cx="10515600" cy="1325563"/>
          </a:xfrm>
        </p:spPr>
        <p:txBody>
          <a:bodyPr>
            <a:normAutofit/>
          </a:bodyPr>
          <a:lstStyle/>
          <a:p>
            <a:r>
              <a:rPr lang="es-PE" sz="3600" dirty="0" smtClean="0"/>
              <a:t>Ejemplo de Behavior </a:t>
            </a:r>
            <a:br>
              <a:rPr lang="es-PE" sz="3600" dirty="0" smtClean="0"/>
            </a:br>
            <a:endParaRPr lang="es-PE" sz="3600" dirty="0"/>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1856" y="1352281"/>
            <a:ext cx="6703119" cy="5280339"/>
          </a:xfrm>
        </p:spPr>
      </p:pic>
    </p:spTree>
    <p:extLst>
      <p:ext uri="{BB962C8B-B14F-4D97-AF65-F5344CB8AC3E}">
        <p14:creationId xmlns:p14="http://schemas.microsoft.com/office/powerpoint/2010/main" val="1738875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76400" y="682580"/>
            <a:ext cx="10515600" cy="2635274"/>
          </a:xfrm>
        </p:spPr>
        <p:txBody>
          <a:bodyPr/>
          <a:lstStyle/>
          <a:p>
            <a:r>
              <a:rPr lang="es-PE" dirty="0"/>
              <a:t>Para monitorear este proceso se utilizó la herramienta de administración RMI mostrada  la  imagen, donde se observa gráficamente que al crear al agente coordinador este crea automáticamente y sin intervención del usuario dos agentes: el agente recolector y el agente de comunicación con el usuario y queda en espera de solicitudes de minería de </a:t>
            </a:r>
            <a:r>
              <a:rPr lang="es-PE" dirty="0" smtClean="0"/>
              <a:t>datos</a:t>
            </a:r>
          </a:p>
          <a:p>
            <a:endParaRPr lang="es-PE" dirty="0"/>
          </a:p>
        </p:txBody>
      </p:sp>
      <p:pic>
        <p:nvPicPr>
          <p:cNvPr id="4" name="Imagen 3"/>
          <p:cNvPicPr/>
          <p:nvPr/>
        </p:nvPicPr>
        <p:blipFill rotWithShape="1">
          <a:blip r:embed="rId2" cstate="print">
            <a:extLst>
              <a:ext uri="{28A0092B-C50C-407E-A947-70E740481C1C}">
                <a14:useLocalDpi xmlns:a14="http://schemas.microsoft.com/office/drawing/2010/main" val="0"/>
              </a:ext>
            </a:extLst>
          </a:blip>
          <a:srcRect l="18957" t="34213" r="53394" b="30558"/>
          <a:stretch/>
        </p:blipFill>
        <p:spPr bwMode="auto">
          <a:xfrm>
            <a:off x="4015409" y="2745066"/>
            <a:ext cx="6824870" cy="40485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5296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
            </a:r>
            <a:br>
              <a:rPr lang="es-PE" dirty="0" smtClean="0"/>
            </a:br>
            <a:endParaRPr lang="es-PE" dirty="0"/>
          </a:p>
        </p:txBody>
      </p:sp>
      <p:pic>
        <p:nvPicPr>
          <p:cNvPr id="4" name="Marcador de contenido 3"/>
          <p:cNvPicPr>
            <a:picLocks noGrp="1"/>
          </p:cNvPicPr>
          <p:nvPr>
            <p:ph idx="1"/>
          </p:nvPr>
        </p:nvPicPr>
        <p:blipFill rotWithShape="1">
          <a:blip r:embed="rId2" cstate="print">
            <a:extLst>
              <a:ext uri="{28A0092B-C50C-407E-A947-70E740481C1C}">
                <a14:useLocalDpi xmlns:a14="http://schemas.microsoft.com/office/drawing/2010/main" val="0"/>
              </a:ext>
            </a:extLst>
          </a:blip>
          <a:srcRect l="29308" t="20852" r="29976" b="36864"/>
          <a:stretch/>
        </p:blipFill>
        <p:spPr bwMode="auto">
          <a:xfrm>
            <a:off x="2893395" y="1027906"/>
            <a:ext cx="7409703" cy="49736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0437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8705" y="208023"/>
            <a:ext cx="10018713" cy="1752599"/>
          </a:xfrm>
        </p:spPr>
        <p:txBody>
          <a:bodyPr/>
          <a:lstStyle/>
          <a:p>
            <a:r>
              <a:rPr lang="es-PE" dirty="0" smtClean="0"/>
              <a:t>Funcionalidades</a:t>
            </a:r>
            <a:endParaRPr lang="es-PE" dirty="0"/>
          </a:p>
        </p:txBody>
      </p:sp>
      <p:sp>
        <p:nvSpPr>
          <p:cNvPr id="3" name="Marcador de contenido 2"/>
          <p:cNvSpPr>
            <a:spLocks noGrp="1"/>
          </p:cNvSpPr>
          <p:nvPr>
            <p:ph idx="1"/>
          </p:nvPr>
        </p:nvSpPr>
        <p:spPr>
          <a:xfrm>
            <a:off x="1057139" y="1960622"/>
            <a:ext cx="10366421" cy="2029966"/>
          </a:xfrm>
        </p:spPr>
        <p:txBody>
          <a:bodyPr/>
          <a:lstStyle/>
          <a:p>
            <a:r>
              <a:rPr lang="es-PE" dirty="0" smtClean="0"/>
              <a:t>Monitorear y controlar las plataformas y todos sus contenedores remotos</a:t>
            </a:r>
          </a:p>
          <a:p>
            <a:r>
              <a:rPr lang="es-PE" dirty="0" smtClean="0"/>
              <a:t>Permite gestionar los agentes tales como (crear, suspender,migrar,clonar) </a:t>
            </a:r>
          </a:p>
          <a:p>
            <a:r>
              <a:rPr lang="es-PE" dirty="0" smtClean="0"/>
              <a:t>Compone y envía mensajes “ah-</a:t>
            </a:r>
            <a:r>
              <a:rPr lang="es-PE" dirty="0" err="1" smtClean="0"/>
              <a:t>doc</a:t>
            </a:r>
            <a:r>
              <a:rPr lang="es-PE" dirty="0" smtClean="0"/>
              <a:t>” a un agente lanza otras herramientas </a:t>
            </a:r>
          </a:p>
          <a:p>
            <a:pPr marL="0" indent="0">
              <a:buNone/>
            </a:pPr>
            <a:r>
              <a:rPr lang="es-PE" dirty="0" smtClean="0"/>
              <a:t>graficas</a:t>
            </a:r>
          </a:p>
        </p:txBody>
      </p:sp>
      <p:pic>
        <p:nvPicPr>
          <p:cNvPr id="4" name="Imagen 3"/>
          <p:cNvPicPr/>
          <p:nvPr/>
        </p:nvPicPr>
        <p:blipFill rotWithShape="1">
          <a:blip r:embed="rId2" cstate="print">
            <a:extLst>
              <a:ext uri="{28A0092B-C50C-407E-A947-70E740481C1C}">
                <a14:useLocalDpi xmlns:a14="http://schemas.microsoft.com/office/drawing/2010/main" val="0"/>
              </a:ext>
            </a:extLst>
          </a:blip>
          <a:srcRect l="48360" t="25169" r="29993" b="43076"/>
          <a:stretch/>
        </p:blipFill>
        <p:spPr bwMode="auto">
          <a:xfrm>
            <a:off x="4703754" y="3713221"/>
            <a:ext cx="4607672" cy="28701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204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2BE2D9C-F676-444B-84D6-B2FB7693D4DC}"/>
              </a:ext>
            </a:extLst>
          </p:cNvPr>
          <p:cNvSpPr>
            <a:spLocks noGrp="1"/>
          </p:cNvSpPr>
          <p:nvPr>
            <p:ph type="title"/>
          </p:nvPr>
        </p:nvSpPr>
        <p:spPr>
          <a:xfrm>
            <a:off x="838199" y="511599"/>
            <a:ext cx="10515600" cy="1149775"/>
          </a:xfrm>
        </p:spPr>
        <p:txBody>
          <a:bodyPr/>
          <a:lstStyle/>
          <a:p>
            <a:r>
              <a:rPr lang="es-ES" b="1" dirty="0"/>
              <a:t>ARQUITECTURA CLIENTE - SERVIDOR</a:t>
            </a:r>
          </a:p>
        </p:txBody>
      </p:sp>
      <p:sp>
        <p:nvSpPr>
          <p:cNvPr id="3" name="Marcador de contenido 2">
            <a:extLst>
              <a:ext uri="{FF2B5EF4-FFF2-40B4-BE49-F238E27FC236}">
                <a16:creationId xmlns:a16="http://schemas.microsoft.com/office/drawing/2014/main" xmlns="" id="{36A34FC7-2EED-4281-9737-4E1A6AF25B85}"/>
              </a:ext>
            </a:extLst>
          </p:cNvPr>
          <p:cNvSpPr>
            <a:spLocks noGrp="1"/>
          </p:cNvSpPr>
          <p:nvPr>
            <p:ph idx="1"/>
          </p:nvPr>
        </p:nvSpPr>
        <p:spPr>
          <a:xfrm>
            <a:off x="838200" y="1828800"/>
            <a:ext cx="10515600" cy="4348163"/>
          </a:xfrm>
        </p:spPr>
        <p:txBody>
          <a:bodyPr>
            <a:normAutofit/>
          </a:bodyPr>
          <a:lstStyle/>
          <a:p>
            <a:r>
              <a:rPr lang="es-ES" dirty="0"/>
              <a:t>En el </a:t>
            </a:r>
            <a:r>
              <a:rPr lang="es-ES" i="1" dirty="0"/>
              <a:t>modelo básico cliente-servidor</a:t>
            </a:r>
            <a:r>
              <a:rPr lang="es-ES" dirty="0"/>
              <a:t>, los procesos en un sistema distribuido están divididos en dos grupos, que posiblemente se traslapan(cubren). Un </a:t>
            </a:r>
            <a:r>
              <a:rPr lang="es-ES" i="1" dirty="0"/>
              <a:t>servidor</a:t>
            </a:r>
            <a:r>
              <a:rPr lang="es-ES" dirty="0"/>
              <a:t> es un proceso que implementa un servicio específico, por ejemplo, un servicio de sistema de archivos distribuido o de base de datos. Un </a:t>
            </a:r>
            <a:r>
              <a:rPr lang="es-ES" i="1" dirty="0"/>
              <a:t>cliente</a:t>
            </a:r>
            <a:r>
              <a:rPr lang="es-ES" dirty="0"/>
              <a:t> es un proceso que solicita un servicio a un servidor, enviándole una petición y subsecuentemente esperando la respuesta del servidor. La interacción </a:t>
            </a:r>
            <a:r>
              <a:rPr lang="es-ES" i="1" dirty="0"/>
              <a:t>cliente-servidor</a:t>
            </a:r>
            <a:r>
              <a:rPr lang="es-ES" dirty="0"/>
              <a:t>, también conocida como solicitud-respuesta.</a:t>
            </a:r>
          </a:p>
          <a:p>
            <a:endParaRPr lang="es-ES" sz="2000" dirty="0"/>
          </a:p>
        </p:txBody>
      </p:sp>
      <p:pic>
        <p:nvPicPr>
          <p:cNvPr id="4" name="Imagen 3">
            <a:extLst>
              <a:ext uri="{FF2B5EF4-FFF2-40B4-BE49-F238E27FC236}">
                <a16:creationId xmlns:a16="http://schemas.microsoft.com/office/drawing/2014/main" xmlns="" id="{24C26CD4-FA6A-414E-A774-56E7D6A3CA0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38858" y="4891523"/>
            <a:ext cx="4717347" cy="1591945"/>
          </a:xfrm>
          <a:prstGeom prst="rect">
            <a:avLst/>
          </a:prstGeom>
          <a:noFill/>
          <a:ln>
            <a:noFill/>
          </a:ln>
        </p:spPr>
      </p:pic>
    </p:spTree>
    <p:extLst>
      <p:ext uri="{BB962C8B-B14F-4D97-AF65-F5344CB8AC3E}">
        <p14:creationId xmlns:p14="http://schemas.microsoft.com/office/powerpoint/2010/main" val="2431475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FUNDAMENTOS DE LA COMUNICACIÓN</a:t>
            </a:r>
            <a:endParaRPr lang="es-ES" dirty="0"/>
          </a:p>
        </p:txBody>
      </p:sp>
      <p:sp>
        <p:nvSpPr>
          <p:cNvPr id="3" name="Subtítulo 2"/>
          <p:cNvSpPr>
            <a:spLocks noGrp="1"/>
          </p:cNvSpPr>
          <p:nvPr>
            <p:ph type="subTitle" idx="1"/>
          </p:nvPr>
        </p:nvSpPr>
        <p:spPr/>
        <p:txBody>
          <a:bodyPr/>
          <a:lstStyle/>
          <a:p>
            <a:endParaRPr lang="es-ES"/>
          </a:p>
        </p:txBody>
      </p:sp>
    </p:spTree>
    <p:extLst>
      <p:ext uri="{BB962C8B-B14F-4D97-AF65-F5344CB8AC3E}">
        <p14:creationId xmlns:p14="http://schemas.microsoft.com/office/powerpoint/2010/main" val="3484631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600219" y="1804114"/>
            <a:ext cx="10018713" cy="3124201"/>
          </a:xfrm>
        </p:spPr>
        <p:txBody>
          <a:bodyPr/>
          <a:lstStyle/>
          <a:p>
            <a:pPr algn="just"/>
            <a:r>
              <a:rPr lang="es-419" dirty="0"/>
              <a:t>La comunicación entre procesos se encuentra en el núcleo de todos los sistemas distribuidos. No tiene sentido estudiar los sistemas distribuidos, sin examinar cuidadosamente las formas en que los procesos desarrollados en diferentes máquinas pueden intercambiar información. En los sistemas distribuidos, la comunicación siempre se basa en el paso de mensajes de bajo nivel, tal como lo ofrece la red subyacente. Expresar la comunicación a través del paso de mensajes, es más difícil que utilizar primitivas basadas en memoria compartida, como se hace en plataformas no distribuidas</a:t>
            </a:r>
            <a:endParaRPr lang="es-ES" dirty="0"/>
          </a:p>
        </p:txBody>
      </p:sp>
    </p:spTree>
    <p:extLst>
      <p:ext uri="{BB962C8B-B14F-4D97-AF65-F5344CB8AC3E}">
        <p14:creationId xmlns:p14="http://schemas.microsoft.com/office/powerpoint/2010/main" val="3963251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0" y="128789"/>
            <a:ext cx="10018713" cy="1047481"/>
          </a:xfrm>
        </p:spPr>
        <p:txBody>
          <a:bodyPr/>
          <a:lstStyle/>
          <a:p>
            <a:pPr algn="ctr"/>
            <a:r>
              <a:rPr lang="es-ES" dirty="0" smtClean="0"/>
              <a:t>Modelos del Sistema Distribuidos</a:t>
            </a:r>
            <a:endParaRPr lang="es-ES" dirty="0"/>
          </a:p>
        </p:txBody>
      </p:sp>
      <p:sp>
        <p:nvSpPr>
          <p:cNvPr id="3" name="Marcador de contenido 2"/>
          <p:cNvSpPr>
            <a:spLocks noGrp="1"/>
          </p:cNvSpPr>
          <p:nvPr>
            <p:ph idx="1"/>
          </p:nvPr>
        </p:nvSpPr>
        <p:spPr>
          <a:xfrm>
            <a:off x="1574462" y="1176270"/>
            <a:ext cx="10018713" cy="5336147"/>
          </a:xfrm>
        </p:spPr>
        <p:txBody>
          <a:bodyPr>
            <a:noAutofit/>
          </a:bodyPr>
          <a:lstStyle/>
          <a:p>
            <a:pPr algn="just"/>
            <a:r>
              <a:rPr lang="es-ES" sz="2000" dirty="0" smtClean="0"/>
              <a:t>Existen 3 modelos de sistema distribuidos que se utilizan para la comunicación.</a:t>
            </a:r>
          </a:p>
          <a:p>
            <a:pPr algn="just"/>
            <a:r>
              <a:rPr lang="es-ES" sz="2000" b="1" dirty="0" smtClean="0"/>
              <a:t>Llamada a un procedimiento remoto (RPC): </a:t>
            </a:r>
            <a:r>
              <a:rPr lang="es-ES" sz="2000" dirty="0" err="1" smtClean="0"/>
              <a:t>Birrell</a:t>
            </a:r>
            <a:r>
              <a:rPr lang="es-ES" sz="2000" dirty="0" smtClean="0"/>
              <a:t> y Nelson (1984). Intentar que los programas puedan llamar a procedimientos localizados en otras máquinas</a:t>
            </a:r>
          </a:p>
          <a:p>
            <a:pPr lvl="1" algn="just">
              <a:buFont typeface="Wingdings" panose="05000000000000000000" pitchFamily="2" charset="2"/>
              <a:buChar char="q"/>
            </a:pPr>
            <a:r>
              <a:rPr lang="es-ES" dirty="0" smtClean="0"/>
              <a:t>De manera similar a como se hace una llamada a procedimiento local</a:t>
            </a:r>
          </a:p>
          <a:p>
            <a:pPr lvl="1" algn="just">
              <a:buFont typeface="Wingdings" panose="05000000000000000000" pitchFamily="2" charset="2"/>
              <a:buChar char="q"/>
            </a:pPr>
            <a:r>
              <a:rPr lang="es-ES" dirty="0" smtClean="0"/>
              <a:t>Proporciona transparencia de distribución</a:t>
            </a:r>
          </a:p>
          <a:p>
            <a:pPr algn="just"/>
            <a:r>
              <a:rPr lang="es-ES" sz="2000" dirty="0" smtClean="0"/>
              <a:t>Cuando un proceso en una máquina A llama a un procedimiento en la máquina B:</a:t>
            </a:r>
          </a:p>
          <a:p>
            <a:pPr lvl="1" algn="just">
              <a:buFont typeface="Wingdings" panose="05000000000000000000" pitchFamily="2" charset="2"/>
              <a:buChar char="q"/>
            </a:pPr>
            <a:r>
              <a:rPr lang="es-ES" dirty="0" smtClean="0"/>
              <a:t>El proceso que realiza la llamada desde A se suspende</a:t>
            </a:r>
          </a:p>
          <a:p>
            <a:pPr lvl="1" algn="just">
              <a:buFont typeface="Wingdings" panose="05000000000000000000" pitchFamily="2" charset="2"/>
              <a:buChar char="q"/>
            </a:pPr>
            <a:r>
              <a:rPr lang="es-ES" dirty="0" smtClean="0"/>
              <a:t>La ejecución del procedimiento se realiza en B</a:t>
            </a:r>
          </a:p>
          <a:p>
            <a:pPr lvl="1" algn="just">
              <a:buFont typeface="Wingdings" panose="05000000000000000000" pitchFamily="2" charset="2"/>
              <a:buChar char="q"/>
            </a:pPr>
            <a:r>
              <a:rPr lang="es-ES" dirty="0" smtClean="0"/>
              <a:t>La información se puede pasar de un proceso a otro como parámetros, y regresar como resultado del procedimiento</a:t>
            </a:r>
          </a:p>
          <a:p>
            <a:pPr algn="just"/>
            <a:r>
              <a:rPr lang="es-ES" sz="2000" dirty="0" smtClean="0"/>
              <a:t>El programador no se preocupa de la transferencia de mensajes, ningún mensaje u operación de E/S es visible para el programador.</a:t>
            </a:r>
          </a:p>
          <a:p>
            <a:pPr algn="just"/>
            <a:endParaRPr lang="es-ES" sz="2000" dirty="0"/>
          </a:p>
        </p:txBody>
      </p:sp>
    </p:spTree>
    <p:extLst>
      <p:ext uri="{BB962C8B-B14F-4D97-AF65-F5344CB8AC3E}">
        <p14:creationId xmlns:p14="http://schemas.microsoft.com/office/powerpoint/2010/main" val="2840863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98809" y="817486"/>
            <a:ext cx="10515600" cy="5514023"/>
          </a:xfrm>
        </p:spPr>
        <p:txBody>
          <a:bodyPr>
            <a:normAutofit lnSpcReduction="10000"/>
          </a:bodyPr>
          <a:lstStyle/>
          <a:p>
            <a:pPr algn="just"/>
            <a:r>
              <a:rPr lang="es-ES" b="1" dirty="0" smtClean="0"/>
              <a:t>Middleware orientado a mensajes (MOM): </a:t>
            </a:r>
            <a:r>
              <a:rPr lang="es-ES" dirty="0" smtClean="0"/>
              <a:t>utiliza los mensajes como método de integración y provee mecanismos para crear, manipular, almacenar y transmitir esos mensajes. Estos sistemas permiten que las aplicaciones intercambien información en forma de mensajes compuestos por cabeceras y datos.</a:t>
            </a:r>
          </a:p>
          <a:p>
            <a:pPr algn="just"/>
            <a:r>
              <a:rPr lang="es-ES" dirty="0" smtClean="0"/>
              <a:t>En un MOM las aplicaciones intercambian mensajes a través de canales virtuales denominados destinos. Cuando se envía un mensaje no se envía a una aplicación concreta sino a un determinado destinos. Las aplicaciones receptoras de los mensajes deben registrar su interés por recibir los mensajes dirigidos a un destino concreto.</a:t>
            </a:r>
          </a:p>
          <a:p>
            <a:pPr algn="just"/>
            <a:r>
              <a:rPr lang="es-ES" dirty="0" smtClean="0"/>
              <a:t>Es decir, en un MOM los mensajes son enviados de forma asíncrona. El encargado de enviar el mensaje no tiene que esperar una respuesta, envía el mensaje y sigue procesando. Los mensajes son tratados como unidades auto-contenidas: contienen todos los datos necesarios para que puedan ser procesados.</a:t>
            </a:r>
          </a:p>
          <a:p>
            <a:pPr algn="just"/>
            <a:endParaRPr lang="es-ES" dirty="0"/>
          </a:p>
        </p:txBody>
      </p:sp>
    </p:spTree>
    <p:extLst>
      <p:ext uri="{BB962C8B-B14F-4D97-AF65-F5344CB8AC3E}">
        <p14:creationId xmlns:p14="http://schemas.microsoft.com/office/powerpoint/2010/main" val="15887273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708660"/>
            <a:ext cx="10515600" cy="5468303"/>
          </a:xfrm>
        </p:spPr>
        <p:txBody>
          <a:bodyPr>
            <a:normAutofit/>
          </a:bodyPr>
          <a:lstStyle/>
          <a:p>
            <a:pPr algn="just"/>
            <a:r>
              <a:rPr lang="es-ES" dirty="0" smtClean="0"/>
              <a:t>IBM MQ puede transportar cualquier tipo de datos en forma de mensajes, lo que permite a las empresas construir arquitecturas flexibles y reutilizables como, por ejemplo, entornos de arquitectura orientada a servicios (SOA). Funciona con una amplia gama de plataformas informáticas, aplicaciones, servicios web y protocolos de comunicación para conseguir una entrega de mensajes altamente segura. IBM MQ proporciona una capa de comunicaciones para la visibilidad y el control del flujo de mensajes y datos dentro y fuera de la empresa.</a:t>
            </a:r>
          </a:p>
          <a:p>
            <a:pPr algn="just"/>
            <a:r>
              <a:rPr lang="es-ES" dirty="0" smtClean="0"/>
              <a:t>IBM MQ es middleware de mensajería y colocación en colas con varias modalidades de funcionamiento: punto a punto; publicación/suscripción; transferencia de archivos. Las aplicaciones pueden publicar mensajes a muchos suscriptores a través de la multidifusión.</a:t>
            </a:r>
          </a:p>
          <a:p>
            <a:pPr algn="just"/>
            <a:endParaRPr lang="es-ES" dirty="0"/>
          </a:p>
        </p:txBody>
      </p:sp>
    </p:spTree>
    <p:extLst>
      <p:ext uri="{BB962C8B-B14F-4D97-AF65-F5344CB8AC3E}">
        <p14:creationId xmlns:p14="http://schemas.microsoft.com/office/powerpoint/2010/main" val="345084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548640"/>
            <a:ext cx="10515600" cy="5628323"/>
          </a:xfrm>
        </p:spPr>
        <p:txBody>
          <a:bodyPr/>
          <a:lstStyle/>
          <a:p>
            <a:pPr algn="just"/>
            <a:r>
              <a:rPr lang="es-ES" b="1" dirty="0" smtClean="0"/>
              <a:t>Flujo de datos</a:t>
            </a:r>
            <a:r>
              <a:rPr lang="es-ES" dirty="0" smtClean="0"/>
              <a:t>: Para captar el intercambio de información dependiente del tiempo, los sistemas distribuidos generalmente proporcionan soporte para flujos de datos. Un flujo de datos no es otra cosa más que una secuencia de unidades de datos. Estos flujos pueden aplicarse tanto a medios discretos como a medios continuos. Las tuberías en UNIX o las conexiones TCP/IP (Protocolo de Control de Transmisión) son ejemplos típicos de flujos discretos de datos (orientados a bytes). Para reproducir un archivo de audio se necesita, por lo general, configurar un flujo continuo de datos entre el archivo y el dispositivo de audio.</a:t>
            </a:r>
          </a:p>
          <a:p>
            <a:pPr algn="just"/>
            <a:r>
              <a:rPr lang="es-ES" dirty="0" smtClean="0"/>
              <a:t>La sincronización resulta crucial para los flujos continuos de datos. Para captar los aspectos de la sincronización, a menudo se marca la diferencia entre los diferentes modos de transmisión. </a:t>
            </a:r>
            <a:endParaRPr lang="es-ES" dirty="0"/>
          </a:p>
        </p:txBody>
      </p:sp>
    </p:spTree>
    <p:extLst>
      <p:ext uri="{BB962C8B-B14F-4D97-AF65-F5344CB8AC3E}">
        <p14:creationId xmlns:p14="http://schemas.microsoft.com/office/powerpoint/2010/main" val="1995677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Modo de transmisión asíncrona</a:t>
            </a:r>
            <a:endParaRPr lang="es-ES" dirty="0"/>
          </a:p>
        </p:txBody>
      </p:sp>
      <p:sp>
        <p:nvSpPr>
          <p:cNvPr id="3" name="Marcador de contenido 2"/>
          <p:cNvSpPr>
            <a:spLocks noGrp="1"/>
          </p:cNvSpPr>
          <p:nvPr>
            <p:ph idx="1"/>
          </p:nvPr>
        </p:nvSpPr>
        <p:spPr/>
        <p:txBody>
          <a:bodyPr/>
          <a:lstStyle/>
          <a:p>
            <a:pPr algn="just"/>
            <a:r>
              <a:rPr lang="es-ES" dirty="0"/>
              <a:t>L</a:t>
            </a:r>
            <a:r>
              <a:rPr lang="es-ES" dirty="0" smtClean="0"/>
              <a:t>os elementos de datos de un flujo se transmiten uno después de otro, pero no hay más restricciones de sincronización en cuanto a cuándo debe ocurrir la transmisión de elementos. Éste generalmente es el caso para los flujos discretos de datos. Por ejemplo, un archivo puede transferirse como un flujo de datos, pero es prácticamente irrelevante cuándo exactamente se completa la transferencia de cada elemento.</a:t>
            </a:r>
            <a:endParaRPr lang="es-ES" dirty="0"/>
          </a:p>
        </p:txBody>
      </p:sp>
    </p:spTree>
    <p:extLst>
      <p:ext uri="{BB962C8B-B14F-4D97-AF65-F5344CB8AC3E}">
        <p14:creationId xmlns:p14="http://schemas.microsoft.com/office/powerpoint/2010/main" val="655965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a:t>
            </a:r>
            <a:r>
              <a:rPr lang="es-ES" dirty="0" smtClean="0"/>
              <a:t>odo de transmisión síncrono</a:t>
            </a:r>
            <a:endParaRPr lang="es-ES" dirty="0"/>
          </a:p>
        </p:txBody>
      </p:sp>
      <p:sp>
        <p:nvSpPr>
          <p:cNvPr id="3" name="Marcador de contenido 2"/>
          <p:cNvSpPr>
            <a:spLocks noGrp="1"/>
          </p:cNvSpPr>
          <p:nvPr>
            <p:ph idx="1"/>
          </p:nvPr>
        </p:nvSpPr>
        <p:spPr/>
        <p:txBody>
          <a:bodyPr/>
          <a:lstStyle/>
          <a:p>
            <a:pPr algn="just"/>
            <a:r>
              <a:rPr lang="es-ES" dirty="0"/>
              <a:t>E</a:t>
            </a:r>
            <a:r>
              <a:rPr lang="es-ES" dirty="0" smtClean="0"/>
              <a:t>xiste un retraso máximo fin a fin para cada unidad del flujo de datos. Si una unidad de datos se transfiere mucho más rápido que el retraso máximo tolerado no es importante. Por ejemplo, un sensor puede muestrear la temperatura a cierta velocidad y pasarla al operador a través de una red. En ese caso, puede ser importante garantizar que el tiempo de propagación fin a fin a través de la red sea menor que el intervalo de tiempo transcurrido entre la toma de muestras, pero no resulta dañino si las muestras se propagan mucho más rápido de lo necesario.</a:t>
            </a:r>
            <a:endParaRPr lang="es-ES" dirty="0"/>
          </a:p>
        </p:txBody>
      </p:sp>
    </p:spTree>
    <p:extLst>
      <p:ext uri="{BB962C8B-B14F-4D97-AF65-F5344CB8AC3E}">
        <p14:creationId xmlns:p14="http://schemas.microsoft.com/office/powerpoint/2010/main" val="51673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a:t>
            </a:r>
            <a:r>
              <a:rPr lang="es-ES" dirty="0" smtClean="0"/>
              <a:t>odo de transmisión isócrono </a:t>
            </a:r>
            <a:endParaRPr lang="es-ES" dirty="0"/>
          </a:p>
        </p:txBody>
      </p:sp>
      <p:sp>
        <p:nvSpPr>
          <p:cNvPr id="3" name="Marcador de contenido 2"/>
          <p:cNvSpPr>
            <a:spLocks noGrp="1"/>
          </p:cNvSpPr>
          <p:nvPr>
            <p:ph idx="1"/>
          </p:nvPr>
        </p:nvSpPr>
        <p:spPr/>
        <p:txBody>
          <a:bodyPr/>
          <a:lstStyle/>
          <a:p>
            <a:pPr algn="just"/>
            <a:r>
              <a:rPr lang="es-ES" dirty="0"/>
              <a:t>E</a:t>
            </a:r>
            <a:r>
              <a:rPr lang="es-ES" dirty="0" smtClean="0"/>
              <a:t>s necesario que las unidades de datos se transfieran a tiempo. Esto significa que la transferencia de datos está sujeta a un retraso máximo y mínimo fin a fin, también conocido como inestabilidad limitada (retraso). El modo de transmisión isócrono resulta particularmente interesante para sistemas multimedia distribuidos, ya que desempeña un papel muy importante en la representación de audio y video. En este capítulo, consideraremos sólo flujos continuos de datos con el uso de transmisión isócrona, a la cual nos referiremos simplemente como flujos.</a:t>
            </a:r>
            <a:endParaRPr lang="es-ES" dirty="0"/>
          </a:p>
        </p:txBody>
      </p:sp>
    </p:spTree>
    <p:extLst>
      <p:ext uri="{BB962C8B-B14F-4D97-AF65-F5344CB8AC3E}">
        <p14:creationId xmlns:p14="http://schemas.microsoft.com/office/powerpoint/2010/main" val="1194514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Protocolos en capas</a:t>
            </a:r>
            <a:endParaRPr lang="es-ES" dirty="0"/>
          </a:p>
        </p:txBody>
      </p:sp>
      <p:sp>
        <p:nvSpPr>
          <p:cNvPr id="3" name="Marcador de contenido 2"/>
          <p:cNvSpPr>
            <a:spLocks noGrp="1"/>
          </p:cNvSpPr>
          <p:nvPr>
            <p:ph idx="1"/>
          </p:nvPr>
        </p:nvSpPr>
        <p:spPr>
          <a:xfrm>
            <a:off x="1484310" y="2292439"/>
            <a:ext cx="10018713" cy="3498761"/>
          </a:xfrm>
        </p:spPr>
        <p:txBody>
          <a:bodyPr>
            <a:normAutofit fontScale="92500" lnSpcReduction="10000"/>
          </a:bodyPr>
          <a:lstStyle/>
          <a:p>
            <a:pPr algn="just"/>
            <a:r>
              <a:rPr lang="es-ES" dirty="0" smtClean="0"/>
              <a:t>Para facilitar el manejo de varios niveles y cuestiones involucradas en la comunicación, la International </a:t>
            </a:r>
            <a:r>
              <a:rPr lang="es-ES" dirty="0" err="1" smtClean="0"/>
              <a:t>Standards</a:t>
            </a:r>
            <a:r>
              <a:rPr lang="es-ES" dirty="0" smtClean="0"/>
              <a:t> </a:t>
            </a:r>
            <a:r>
              <a:rPr lang="es-ES" dirty="0" err="1" smtClean="0"/>
              <a:t>Organization</a:t>
            </a:r>
            <a:r>
              <a:rPr lang="es-ES" dirty="0" smtClean="0"/>
              <a:t> (ISO) desarrolló un modelo de referencia que identifica claramente los diversos niveles involucrados, les proporciona nombres estándar, y señala qué nivel debe hacer cuál trabajo. Este modelo se conoce como el Modelo de Referencia de Interconexión de Sistemas Abiertos (Day y </a:t>
            </a:r>
            <a:r>
              <a:rPr lang="es-ES" dirty="0" err="1" smtClean="0"/>
              <a:t>Zimmerman</a:t>
            </a:r>
            <a:r>
              <a:rPr lang="es-ES" dirty="0" smtClean="0"/>
              <a:t>, 1983), normalmente abreviado como ISO OSI (Interconexión de Sistemas Abiertos) o bien, en ocasiones, sólo como el modelo OSI. Es necesario resaltar que los protocolos desarrollados como parte del modelo OSI nunca se utilizaron ampliamente, y que hoy en día están prácticamente muertos. Sin embargo, el modelo subyacente ha mostrado ser muy útil para comprender las redes de computadoras. </a:t>
            </a:r>
            <a:endParaRPr lang="es-ES" dirty="0"/>
          </a:p>
        </p:txBody>
      </p:sp>
    </p:spTree>
    <p:extLst>
      <p:ext uri="{BB962C8B-B14F-4D97-AF65-F5344CB8AC3E}">
        <p14:creationId xmlns:p14="http://schemas.microsoft.com/office/powerpoint/2010/main" val="4271891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144F5F1-F2D1-4B65-BF80-4E855012D062}"/>
              </a:ext>
            </a:extLst>
          </p:cNvPr>
          <p:cNvSpPr>
            <a:spLocks noGrp="1"/>
          </p:cNvSpPr>
          <p:nvPr>
            <p:ph type="title"/>
          </p:nvPr>
        </p:nvSpPr>
        <p:spPr/>
        <p:txBody>
          <a:bodyPr/>
          <a:lstStyle/>
          <a:p>
            <a:r>
              <a:rPr lang="es-ES" dirty="0"/>
              <a:t>ARQUITECTURAS HIBRIDAS</a:t>
            </a:r>
          </a:p>
        </p:txBody>
      </p:sp>
      <p:sp>
        <p:nvSpPr>
          <p:cNvPr id="3" name="Marcador de contenido 2">
            <a:extLst>
              <a:ext uri="{FF2B5EF4-FFF2-40B4-BE49-F238E27FC236}">
                <a16:creationId xmlns:a16="http://schemas.microsoft.com/office/drawing/2014/main" xmlns="" id="{84F36CFF-92FC-4047-9DDB-FACA61CF760F}"/>
              </a:ext>
            </a:extLst>
          </p:cNvPr>
          <p:cNvSpPr>
            <a:spLocks noGrp="1"/>
          </p:cNvSpPr>
          <p:nvPr>
            <p:ph idx="1"/>
          </p:nvPr>
        </p:nvSpPr>
        <p:spPr>
          <a:xfrm>
            <a:off x="1484311" y="2093113"/>
            <a:ext cx="10018713" cy="3124201"/>
          </a:xfrm>
        </p:spPr>
        <p:txBody>
          <a:bodyPr/>
          <a:lstStyle/>
          <a:p>
            <a:r>
              <a:rPr lang="es-ES" dirty="0"/>
              <a:t>Este tipo de arquitectura concentra arquitecturas cliente-servidor y arquitecturas peer-</a:t>
            </a:r>
            <a:r>
              <a:rPr lang="es-ES" dirty="0" err="1"/>
              <a:t>to</a:t>
            </a:r>
            <a:r>
              <a:rPr lang="es-ES" dirty="0"/>
              <a:t>-peer. Muchos sistemas distribuidos combinan las características de ambas. los </a:t>
            </a:r>
            <a:r>
              <a:rPr lang="es-ES" i="1" dirty="0"/>
              <a:t>Sistemas P2P </a:t>
            </a:r>
            <a:r>
              <a:rPr lang="es-ES" i="1" dirty="0" err="1"/>
              <a:t>Hibridos</a:t>
            </a:r>
            <a:r>
              <a:rPr lang="es-ES" dirty="0"/>
              <a:t> pueden ser clasificados en esta categoría arquitectónica.</a:t>
            </a:r>
          </a:p>
          <a:p>
            <a:endParaRPr lang="es-ES" dirty="0"/>
          </a:p>
          <a:p>
            <a:endParaRPr lang="es-ES" dirty="0"/>
          </a:p>
        </p:txBody>
      </p:sp>
      <p:pic>
        <p:nvPicPr>
          <p:cNvPr id="4" name="Imagen 3">
            <a:extLst>
              <a:ext uri="{FF2B5EF4-FFF2-40B4-BE49-F238E27FC236}">
                <a16:creationId xmlns:a16="http://schemas.microsoft.com/office/drawing/2014/main" xmlns="" id="{B2949076-8190-4415-BEFB-6B2D5DBB0E2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37963" y="4421341"/>
            <a:ext cx="4010025" cy="1591945"/>
          </a:xfrm>
          <a:prstGeom prst="rect">
            <a:avLst/>
          </a:prstGeom>
          <a:noFill/>
          <a:ln>
            <a:noFill/>
          </a:ln>
        </p:spPr>
      </p:pic>
      <p:pic>
        <p:nvPicPr>
          <p:cNvPr id="5" name="Imagen 4">
            <a:extLst>
              <a:ext uri="{FF2B5EF4-FFF2-40B4-BE49-F238E27FC236}">
                <a16:creationId xmlns:a16="http://schemas.microsoft.com/office/drawing/2014/main" xmlns="" id="{869E0097-929D-4441-95E5-675F53B524D8}"/>
              </a:ext>
            </a:extLst>
          </p:cNvPr>
          <p:cNvPicPr/>
          <p:nvPr/>
        </p:nvPicPr>
        <p:blipFill rotWithShape="1">
          <a:blip r:embed="rId3">
            <a:extLst>
              <a:ext uri="{28A0092B-C50C-407E-A947-70E740481C1C}">
                <a14:useLocalDpi xmlns:a14="http://schemas.microsoft.com/office/drawing/2010/main" val="0"/>
              </a:ext>
            </a:extLst>
          </a:blip>
          <a:srcRect r="50959" b="9435"/>
          <a:stretch/>
        </p:blipFill>
        <p:spPr bwMode="auto">
          <a:xfrm>
            <a:off x="7597670" y="4075261"/>
            <a:ext cx="2320857" cy="1938025"/>
          </a:xfrm>
          <a:prstGeom prst="rect">
            <a:avLst/>
          </a:prstGeom>
          <a:noFill/>
          <a:ln>
            <a:noFill/>
          </a:ln>
        </p:spPr>
      </p:pic>
    </p:spTree>
    <p:extLst>
      <p:ext uri="{BB962C8B-B14F-4D97-AF65-F5344CB8AC3E}">
        <p14:creationId xmlns:p14="http://schemas.microsoft.com/office/powerpoint/2010/main" val="2823030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M</a:t>
            </a:r>
            <a:r>
              <a:rPr lang="en-US" dirty="0" err="1" smtClean="0"/>
              <a:t>odelo</a:t>
            </a:r>
            <a:r>
              <a:rPr lang="en-US" dirty="0" smtClean="0"/>
              <a:t> OSI (Open Systems Interconnection) </a:t>
            </a:r>
            <a:endParaRPr lang="es-ES" dirty="0"/>
          </a:p>
        </p:txBody>
      </p:sp>
      <p:sp>
        <p:nvSpPr>
          <p:cNvPr id="3" name="Marcador de contenido 2"/>
          <p:cNvSpPr>
            <a:spLocks noGrp="1"/>
          </p:cNvSpPr>
          <p:nvPr>
            <p:ph idx="1"/>
          </p:nvPr>
        </p:nvSpPr>
        <p:spPr>
          <a:xfrm>
            <a:off x="1484310" y="2438399"/>
            <a:ext cx="10018713" cy="3352801"/>
          </a:xfrm>
        </p:spPr>
        <p:txBody>
          <a:bodyPr/>
          <a:lstStyle/>
          <a:p>
            <a:pPr algn="just"/>
            <a:r>
              <a:rPr lang="es-ES" dirty="0" smtClean="0"/>
              <a:t>Está diseñado para permitir que los sistemas abiertos se comuniquen. Un sistema abierto, es aquel que está preparado para comunicarse con cualquier otro sistema abierto mediante reglas estándar que regulen formato, contenido, y significado de los mensajes enviados y recibidos. Estas reglas están formalizadas en lo que conocemos como protocolos. Para permitir a un grupo de computadoras comunicarse a través de una red, deben acordarse los protocolos a utilizar.</a:t>
            </a:r>
            <a:endParaRPr lang="es-ES" dirty="0"/>
          </a:p>
        </p:txBody>
      </p:sp>
    </p:spTree>
    <p:extLst>
      <p:ext uri="{BB962C8B-B14F-4D97-AF65-F5344CB8AC3E}">
        <p14:creationId xmlns:p14="http://schemas.microsoft.com/office/powerpoint/2010/main" val="4180499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2088954" y="914399"/>
            <a:ext cx="8858089" cy="5043045"/>
          </a:xfrm>
          <a:prstGeom prst="rect">
            <a:avLst/>
          </a:prstGeom>
        </p:spPr>
      </p:pic>
    </p:spTree>
    <p:extLst>
      <p:ext uri="{BB962C8B-B14F-4D97-AF65-F5344CB8AC3E}">
        <p14:creationId xmlns:p14="http://schemas.microsoft.com/office/powerpoint/2010/main" val="4089984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Protocolos de bajo nivel</a:t>
            </a:r>
            <a:endParaRPr lang="es-ES" dirty="0"/>
          </a:p>
        </p:txBody>
      </p:sp>
      <p:sp>
        <p:nvSpPr>
          <p:cNvPr id="3" name="Marcador de contenido 2"/>
          <p:cNvSpPr>
            <a:spLocks noGrp="1"/>
          </p:cNvSpPr>
          <p:nvPr>
            <p:ph idx="1"/>
          </p:nvPr>
        </p:nvSpPr>
        <p:spPr>
          <a:xfrm>
            <a:off x="1484310" y="2176531"/>
            <a:ext cx="10018713" cy="3614670"/>
          </a:xfrm>
        </p:spPr>
        <p:txBody>
          <a:bodyPr>
            <a:normAutofit fontScale="92500" lnSpcReduction="20000"/>
          </a:bodyPr>
          <a:lstStyle/>
          <a:p>
            <a:pPr algn="just"/>
            <a:r>
              <a:rPr lang="es-ES" b="1" dirty="0" smtClean="0"/>
              <a:t>CAPA FÍSICA </a:t>
            </a:r>
            <a:r>
              <a:rPr lang="es-ES" dirty="0" smtClean="0"/>
              <a:t>define las especificaciones eléctricas, mecánicas, de procedimiento y funcionales para activar, mantener y desactivar el enlace físico entre sistemas finales.</a:t>
            </a:r>
          </a:p>
          <a:p>
            <a:pPr algn="just"/>
            <a:r>
              <a:rPr lang="es-419" dirty="0"/>
              <a:t>Protocolos que intervienen: </a:t>
            </a:r>
            <a:endParaRPr lang="es-419" dirty="0" smtClean="0"/>
          </a:p>
          <a:p>
            <a:pPr lvl="1" algn="just"/>
            <a:r>
              <a:rPr lang="es-419" b="1" dirty="0"/>
              <a:t>DLS (digital </a:t>
            </a:r>
            <a:r>
              <a:rPr lang="es-419" b="1" dirty="0" err="1"/>
              <a:t>subscriber</a:t>
            </a:r>
            <a:r>
              <a:rPr lang="es-419" b="1" dirty="0"/>
              <a:t> line)</a:t>
            </a:r>
            <a:r>
              <a:rPr lang="es-419" dirty="0"/>
              <a:t> </a:t>
            </a:r>
            <a:endParaRPr lang="es-419" dirty="0" smtClean="0"/>
          </a:p>
          <a:p>
            <a:pPr lvl="1" algn="just"/>
            <a:r>
              <a:rPr lang="es-419" b="1" dirty="0"/>
              <a:t>ISDN (</a:t>
            </a:r>
            <a:r>
              <a:rPr lang="es-419" b="1" dirty="0" err="1"/>
              <a:t>Integrated</a:t>
            </a:r>
            <a:r>
              <a:rPr lang="es-419" b="1" dirty="0"/>
              <a:t> </a:t>
            </a:r>
            <a:r>
              <a:rPr lang="es-419" b="1" dirty="0" err="1"/>
              <a:t>Services</a:t>
            </a:r>
            <a:r>
              <a:rPr lang="es-419" b="1" dirty="0"/>
              <a:t> Digital Network)</a:t>
            </a:r>
            <a:r>
              <a:rPr lang="es-419" dirty="0"/>
              <a:t> </a:t>
            </a:r>
            <a:endParaRPr lang="es-419" dirty="0" smtClean="0"/>
          </a:p>
          <a:p>
            <a:pPr lvl="1" algn="just"/>
            <a:r>
              <a:rPr lang="es-419" b="1" dirty="0"/>
              <a:t>Bluetooth</a:t>
            </a:r>
            <a:r>
              <a:rPr lang="es-419" dirty="0"/>
              <a:t> </a:t>
            </a:r>
            <a:endParaRPr lang="es-419" dirty="0" smtClean="0"/>
          </a:p>
          <a:p>
            <a:pPr lvl="1" algn="just"/>
            <a:r>
              <a:rPr lang="es-419" b="1" dirty="0"/>
              <a:t>ADSL (</a:t>
            </a:r>
            <a:r>
              <a:rPr lang="es-419" b="1" dirty="0" err="1"/>
              <a:t>Asymmetric</a:t>
            </a:r>
            <a:r>
              <a:rPr lang="es-419" b="1" dirty="0"/>
              <a:t> Digital </a:t>
            </a:r>
            <a:r>
              <a:rPr lang="es-419" b="1" dirty="0" err="1"/>
              <a:t>Subscriber</a:t>
            </a:r>
            <a:r>
              <a:rPr lang="es-419" b="1" dirty="0"/>
              <a:t> Line)</a:t>
            </a:r>
            <a:r>
              <a:rPr lang="es-419" dirty="0"/>
              <a:t> </a:t>
            </a:r>
            <a:endParaRPr lang="es-419" dirty="0" smtClean="0"/>
          </a:p>
          <a:p>
            <a:pPr lvl="1" algn="just"/>
            <a:r>
              <a:rPr lang="es-419" b="1" dirty="0"/>
              <a:t>USB (Universal Serial Bus)</a:t>
            </a:r>
            <a:r>
              <a:rPr lang="es-419" dirty="0"/>
              <a:t> </a:t>
            </a:r>
            <a:endParaRPr lang="es-419" dirty="0" smtClean="0"/>
          </a:p>
          <a:p>
            <a:pPr lvl="1" algn="just"/>
            <a:r>
              <a:rPr lang="es-419" b="1" dirty="0"/>
              <a:t>ADSL (</a:t>
            </a:r>
            <a:r>
              <a:rPr lang="es-419" b="1" dirty="0" err="1"/>
              <a:t>Asymmetric</a:t>
            </a:r>
            <a:r>
              <a:rPr lang="es-419" b="1" dirty="0"/>
              <a:t> Digital </a:t>
            </a:r>
            <a:r>
              <a:rPr lang="es-419" b="1" dirty="0" err="1"/>
              <a:t>Subscriber</a:t>
            </a:r>
            <a:r>
              <a:rPr lang="es-419" b="1" dirty="0"/>
              <a:t> Line)</a:t>
            </a:r>
            <a:r>
              <a:rPr lang="es-419" dirty="0"/>
              <a:t> </a:t>
            </a:r>
            <a:endParaRPr lang="es-ES" dirty="0"/>
          </a:p>
        </p:txBody>
      </p:sp>
    </p:spTree>
    <p:extLst>
      <p:ext uri="{BB962C8B-B14F-4D97-AF65-F5344CB8AC3E}">
        <p14:creationId xmlns:p14="http://schemas.microsoft.com/office/powerpoint/2010/main" val="3657518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211688" y="594360"/>
            <a:ext cx="10515600" cy="5582603"/>
          </a:xfrm>
        </p:spPr>
        <p:txBody>
          <a:bodyPr/>
          <a:lstStyle/>
          <a:p>
            <a:pPr algn="just"/>
            <a:r>
              <a:rPr lang="es-ES" b="1" dirty="0" smtClean="0"/>
              <a:t>CAPA DE ENLACE DE DATOS </a:t>
            </a:r>
            <a:r>
              <a:rPr lang="es-ES" dirty="0" smtClean="0"/>
              <a:t>proporciona tránsito de datos confiable a través de un enlace físico. Al hacerlo, la capa de enlace de datos se ocupa del direccionamiento físico (comparado con el lógico), la topología de red, el acceso a la red, la notificación de errores, entrega ordenada de tramas y control de flujo. </a:t>
            </a:r>
          </a:p>
          <a:p>
            <a:pPr algn="just"/>
            <a:r>
              <a:rPr lang="es-ES" dirty="0" smtClean="0"/>
              <a:t>Su objetivo es conseguir que la información fluya, libre de errores, entre dos máquinas que estén conectadas directamente. </a:t>
            </a:r>
          </a:p>
          <a:p>
            <a:pPr algn="just"/>
            <a:r>
              <a:rPr lang="es-419" dirty="0"/>
              <a:t>Protocolos que intervienen: </a:t>
            </a:r>
            <a:endParaRPr lang="es-ES" dirty="0"/>
          </a:p>
          <a:p>
            <a:pPr lvl="1" algn="just"/>
            <a:r>
              <a:rPr lang="es-419" b="1" dirty="0" smtClean="0"/>
              <a:t>Ethernet</a:t>
            </a:r>
          </a:p>
          <a:p>
            <a:pPr lvl="1" algn="just"/>
            <a:r>
              <a:rPr lang="es-419" b="1" dirty="0"/>
              <a:t>FDDI (</a:t>
            </a:r>
            <a:r>
              <a:rPr lang="es-419" b="1" dirty="0" err="1"/>
              <a:t>Fiber</a:t>
            </a:r>
            <a:r>
              <a:rPr lang="es-419" b="1" dirty="0"/>
              <a:t> </a:t>
            </a:r>
            <a:r>
              <a:rPr lang="es-419" b="1" dirty="0" err="1"/>
              <a:t>Distributed</a:t>
            </a:r>
            <a:r>
              <a:rPr lang="es-419" b="1" dirty="0"/>
              <a:t> Data Interface)</a:t>
            </a:r>
            <a:r>
              <a:rPr lang="es-419" dirty="0"/>
              <a:t> </a:t>
            </a:r>
            <a:endParaRPr lang="es-419" dirty="0" smtClean="0"/>
          </a:p>
          <a:p>
            <a:pPr lvl="1" algn="just"/>
            <a:r>
              <a:rPr lang="es-419" b="1" dirty="0"/>
              <a:t>ARP (</a:t>
            </a:r>
            <a:r>
              <a:rPr lang="es-419" b="1" dirty="0" err="1"/>
              <a:t>Address</a:t>
            </a:r>
            <a:r>
              <a:rPr lang="es-419" b="1" dirty="0"/>
              <a:t> </a:t>
            </a:r>
            <a:r>
              <a:rPr lang="es-419" b="1" dirty="0" err="1"/>
              <a:t>Resolution</a:t>
            </a:r>
            <a:r>
              <a:rPr lang="es-419" b="1" dirty="0"/>
              <a:t> </a:t>
            </a:r>
            <a:r>
              <a:rPr lang="es-419" b="1" dirty="0" err="1"/>
              <a:t>Protocol</a:t>
            </a:r>
            <a:r>
              <a:rPr lang="es-419" b="1" dirty="0"/>
              <a:t>)</a:t>
            </a:r>
            <a:r>
              <a:rPr lang="es-419" dirty="0"/>
              <a:t> </a:t>
            </a:r>
            <a:endParaRPr lang="es-419" dirty="0" smtClean="0"/>
          </a:p>
          <a:p>
            <a:pPr lvl="1" algn="just"/>
            <a:r>
              <a:rPr lang="es-419" b="1" dirty="0"/>
              <a:t>PPP (Point to Point </a:t>
            </a:r>
            <a:r>
              <a:rPr lang="es-419" b="1" dirty="0" err="1"/>
              <a:t>Protocol</a:t>
            </a:r>
            <a:r>
              <a:rPr lang="es-419" b="1" dirty="0"/>
              <a:t>)</a:t>
            </a:r>
            <a:r>
              <a:rPr lang="es-419" dirty="0"/>
              <a:t> </a:t>
            </a:r>
            <a:endParaRPr lang="es-ES" dirty="0"/>
          </a:p>
        </p:txBody>
      </p:sp>
    </p:spTree>
    <p:extLst>
      <p:ext uri="{BB962C8B-B14F-4D97-AF65-F5344CB8AC3E}">
        <p14:creationId xmlns:p14="http://schemas.microsoft.com/office/powerpoint/2010/main" val="1930600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79867" y="652959"/>
            <a:ext cx="10515600" cy="5536883"/>
          </a:xfrm>
        </p:spPr>
        <p:txBody>
          <a:bodyPr/>
          <a:lstStyle/>
          <a:p>
            <a:pPr algn="just"/>
            <a:r>
              <a:rPr lang="es-ES" b="1" dirty="0" smtClean="0"/>
              <a:t>CAPA DE RED </a:t>
            </a:r>
            <a:r>
              <a:rPr lang="es-ES" dirty="0" smtClean="0"/>
              <a:t>Proporciona conectividad y selección de ruta entre dos sistemas de hosts que pueden estar ubicados en redes geográficamente distintas. Su misión es conseguir que los datos lleguen desde el origen al destino aunque no tengan conexión directa. Ofrece servicios al nivel superior (nivel de transporte) y se apoya en el nivel de enlace, es decir, utiliza sus funciones. </a:t>
            </a:r>
          </a:p>
          <a:p>
            <a:pPr algn="just"/>
            <a:r>
              <a:rPr lang="es-419" dirty="0"/>
              <a:t>Protocolos que intervienen</a:t>
            </a:r>
            <a:r>
              <a:rPr lang="es-419" dirty="0" smtClean="0"/>
              <a:t>:</a:t>
            </a:r>
          </a:p>
          <a:p>
            <a:pPr lvl="1" algn="just"/>
            <a:r>
              <a:rPr lang="es-419" b="1" dirty="0"/>
              <a:t>IP (Internet </a:t>
            </a:r>
            <a:r>
              <a:rPr lang="es-419" b="1" dirty="0" err="1"/>
              <a:t>Protocol</a:t>
            </a:r>
            <a:r>
              <a:rPr lang="es-419" b="1" dirty="0"/>
              <a:t>)</a:t>
            </a:r>
            <a:r>
              <a:rPr lang="es-419" dirty="0"/>
              <a:t> </a:t>
            </a:r>
            <a:endParaRPr lang="es-419" dirty="0" smtClean="0"/>
          </a:p>
          <a:p>
            <a:pPr lvl="1" algn="just"/>
            <a:r>
              <a:rPr lang="es-419" b="1" dirty="0"/>
              <a:t>IGP (Interior Gateway </a:t>
            </a:r>
            <a:r>
              <a:rPr lang="es-419" b="1" dirty="0" err="1"/>
              <a:t>Protocol</a:t>
            </a:r>
            <a:r>
              <a:rPr lang="es-419" b="1" dirty="0" smtClean="0"/>
              <a:t>)</a:t>
            </a:r>
          </a:p>
          <a:p>
            <a:pPr lvl="1" algn="just"/>
            <a:r>
              <a:rPr lang="es-419" b="1" dirty="0"/>
              <a:t>RIP (</a:t>
            </a:r>
            <a:r>
              <a:rPr lang="es-419" b="1" dirty="0" err="1"/>
              <a:t>Routing</a:t>
            </a:r>
            <a:r>
              <a:rPr lang="es-419" b="1" dirty="0"/>
              <a:t> </a:t>
            </a:r>
            <a:r>
              <a:rPr lang="es-419" b="1" dirty="0" err="1"/>
              <a:t>Information</a:t>
            </a:r>
            <a:r>
              <a:rPr lang="es-419" b="1" dirty="0"/>
              <a:t> </a:t>
            </a:r>
            <a:r>
              <a:rPr lang="es-419" b="1" dirty="0" err="1"/>
              <a:t>Protocol</a:t>
            </a:r>
            <a:r>
              <a:rPr lang="es-419" b="1" dirty="0" smtClean="0"/>
              <a:t>)</a:t>
            </a:r>
          </a:p>
          <a:p>
            <a:pPr lvl="1" algn="just"/>
            <a:r>
              <a:rPr lang="es-419" b="1" dirty="0"/>
              <a:t>IPX/SPX (</a:t>
            </a:r>
            <a:r>
              <a:rPr lang="es-419" b="1" dirty="0" err="1"/>
              <a:t>Internetwork</a:t>
            </a:r>
            <a:r>
              <a:rPr lang="es-419" b="1" dirty="0"/>
              <a:t> </a:t>
            </a:r>
            <a:r>
              <a:rPr lang="es-419" b="1" dirty="0" err="1"/>
              <a:t>Packet</a:t>
            </a:r>
            <a:r>
              <a:rPr lang="es-419" b="1" dirty="0"/>
              <a:t> Exchange/</a:t>
            </a:r>
            <a:r>
              <a:rPr lang="es-419" b="1" dirty="0" err="1"/>
              <a:t>Sequenced</a:t>
            </a:r>
            <a:r>
              <a:rPr lang="es-419" b="1" dirty="0"/>
              <a:t> </a:t>
            </a:r>
            <a:r>
              <a:rPr lang="es-419" b="1" dirty="0" err="1"/>
              <a:t>Packet</a:t>
            </a:r>
            <a:r>
              <a:rPr lang="es-419" b="1" dirty="0"/>
              <a:t> Exchange)</a:t>
            </a:r>
            <a:r>
              <a:rPr lang="es-419" dirty="0"/>
              <a:t> </a:t>
            </a:r>
            <a:endParaRPr lang="es-ES" dirty="0"/>
          </a:p>
        </p:txBody>
      </p:sp>
    </p:spTree>
    <p:extLst>
      <p:ext uri="{BB962C8B-B14F-4D97-AF65-F5344CB8AC3E}">
        <p14:creationId xmlns:p14="http://schemas.microsoft.com/office/powerpoint/2010/main" val="20701932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Protocolos de más alto nivel </a:t>
            </a:r>
            <a:endParaRPr lang="es-ES" dirty="0"/>
          </a:p>
        </p:txBody>
      </p:sp>
      <p:sp>
        <p:nvSpPr>
          <p:cNvPr id="3" name="Marcador de contenido 2"/>
          <p:cNvSpPr>
            <a:spLocks noGrp="1"/>
          </p:cNvSpPr>
          <p:nvPr>
            <p:ph idx="1"/>
          </p:nvPr>
        </p:nvSpPr>
        <p:spPr/>
        <p:txBody>
          <a:bodyPr>
            <a:normAutofit fontScale="92500" lnSpcReduction="10000"/>
          </a:bodyPr>
          <a:lstStyle/>
          <a:p>
            <a:pPr algn="just"/>
            <a:r>
              <a:rPr lang="es-ES" b="1" dirty="0" smtClean="0"/>
              <a:t>CAPA DE SESIÓN </a:t>
            </a:r>
            <a:r>
              <a:rPr lang="es-ES" dirty="0" smtClean="0"/>
              <a:t>Como su nombre lo implica, la capa de sesión establece, administra y finaliza las sesiones entre dos hosts que se están comunicando. La capa de sesión proporciona sus servicios a la capa de presentación. </a:t>
            </a:r>
          </a:p>
          <a:p>
            <a:pPr algn="just"/>
            <a:r>
              <a:rPr lang="es-419" dirty="0"/>
              <a:t>Protocolos que intervienen: </a:t>
            </a:r>
            <a:endParaRPr lang="es-419" dirty="0" smtClean="0"/>
          </a:p>
          <a:p>
            <a:pPr lvl="1" algn="just"/>
            <a:r>
              <a:rPr lang="es-419" b="1" dirty="0"/>
              <a:t>NetBIOS (Network Basic Input/Output </a:t>
            </a:r>
            <a:r>
              <a:rPr lang="es-419" b="1" dirty="0" err="1"/>
              <a:t>System</a:t>
            </a:r>
            <a:r>
              <a:rPr lang="es-419" b="1" dirty="0"/>
              <a:t>).</a:t>
            </a:r>
            <a:r>
              <a:rPr lang="es-419" dirty="0"/>
              <a:t> </a:t>
            </a:r>
            <a:endParaRPr lang="es-419" dirty="0" smtClean="0"/>
          </a:p>
          <a:p>
            <a:pPr lvl="1" algn="just"/>
            <a:r>
              <a:rPr lang="es-419" b="1" dirty="0"/>
              <a:t>ISNS (Internet Storage Name </a:t>
            </a:r>
            <a:r>
              <a:rPr lang="es-419" b="1" dirty="0" err="1"/>
              <a:t>Service</a:t>
            </a:r>
            <a:r>
              <a:rPr lang="es-419" b="1" dirty="0"/>
              <a:t>)</a:t>
            </a:r>
            <a:r>
              <a:rPr lang="es-419" dirty="0"/>
              <a:t> </a:t>
            </a:r>
            <a:endParaRPr lang="es-419" dirty="0" smtClean="0"/>
          </a:p>
          <a:p>
            <a:pPr lvl="1" algn="just"/>
            <a:r>
              <a:rPr lang="es-419" b="1" dirty="0"/>
              <a:t>FTP (File Transfer </a:t>
            </a:r>
            <a:r>
              <a:rPr lang="es-419" b="1" dirty="0" err="1"/>
              <a:t>Protocol</a:t>
            </a:r>
            <a:r>
              <a:rPr lang="es-419" b="1" dirty="0"/>
              <a:t>)</a:t>
            </a:r>
            <a:r>
              <a:rPr lang="es-419" dirty="0"/>
              <a:t> </a:t>
            </a:r>
            <a:endParaRPr lang="es-419" dirty="0" smtClean="0"/>
          </a:p>
          <a:p>
            <a:pPr lvl="1" algn="just"/>
            <a:r>
              <a:rPr lang="es-419" b="1" dirty="0"/>
              <a:t>SAP (</a:t>
            </a:r>
            <a:r>
              <a:rPr lang="es-419" b="1" dirty="0" err="1"/>
              <a:t>Session</a:t>
            </a:r>
            <a:r>
              <a:rPr lang="es-419" b="1" dirty="0"/>
              <a:t> </a:t>
            </a:r>
            <a:r>
              <a:rPr lang="es-419" b="1" dirty="0" err="1"/>
              <a:t>Announcement</a:t>
            </a:r>
            <a:r>
              <a:rPr lang="es-419" b="1" dirty="0"/>
              <a:t> </a:t>
            </a:r>
            <a:r>
              <a:rPr lang="es-419" b="1" dirty="0" err="1"/>
              <a:t>Protocol</a:t>
            </a:r>
            <a:r>
              <a:rPr lang="es-419" b="1" dirty="0"/>
              <a:t>)</a:t>
            </a:r>
            <a:r>
              <a:rPr lang="es-419" dirty="0"/>
              <a:t> </a:t>
            </a:r>
            <a:endParaRPr lang="es-ES" dirty="0"/>
          </a:p>
        </p:txBody>
      </p:sp>
    </p:spTree>
    <p:extLst>
      <p:ext uri="{BB962C8B-B14F-4D97-AF65-F5344CB8AC3E}">
        <p14:creationId xmlns:p14="http://schemas.microsoft.com/office/powerpoint/2010/main" val="24368806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495023" y="579549"/>
            <a:ext cx="9915659" cy="5445443"/>
          </a:xfrm>
        </p:spPr>
        <p:txBody>
          <a:bodyPr/>
          <a:lstStyle/>
          <a:p>
            <a:pPr algn="just"/>
            <a:r>
              <a:rPr lang="es-ES" b="1" dirty="0" smtClean="0"/>
              <a:t>CAPA DE PRESENTACIÓN </a:t>
            </a:r>
            <a:r>
              <a:rPr lang="es-ES" dirty="0" smtClean="0"/>
              <a:t>Esta garantiza que la información que envía la capa de aplicación de un sistema pueda ser leída por la capa de aplicación de otro. De ser necesario, la capa de presentación traduce entre varios formatos de datos utilizando un formato común. </a:t>
            </a:r>
          </a:p>
          <a:p>
            <a:pPr algn="just"/>
            <a:r>
              <a:rPr lang="es-ES" dirty="0" smtClean="0"/>
              <a:t>Protocolos que intervienen: </a:t>
            </a:r>
          </a:p>
          <a:p>
            <a:pPr lvl="1" algn="just"/>
            <a:r>
              <a:rPr lang="es-419" b="1" dirty="0"/>
              <a:t>AFP (Apple </a:t>
            </a:r>
            <a:r>
              <a:rPr lang="es-419" b="1" dirty="0" err="1"/>
              <a:t>Filing</a:t>
            </a:r>
            <a:r>
              <a:rPr lang="es-419" b="1" dirty="0"/>
              <a:t> </a:t>
            </a:r>
            <a:r>
              <a:rPr lang="es-419" b="1" dirty="0" err="1"/>
              <a:t>Protocol</a:t>
            </a:r>
            <a:r>
              <a:rPr lang="es-419" b="1" dirty="0"/>
              <a:t>)</a:t>
            </a:r>
            <a:r>
              <a:rPr lang="es-419" dirty="0"/>
              <a:t> </a:t>
            </a:r>
            <a:endParaRPr lang="es-419" dirty="0" smtClean="0"/>
          </a:p>
          <a:p>
            <a:pPr lvl="1" algn="just"/>
            <a:r>
              <a:rPr lang="es-419" b="1" dirty="0"/>
              <a:t>NFS (Network File </a:t>
            </a:r>
            <a:r>
              <a:rPr lang="es-419" b="1" dirty="0" err="1"/>
              <a:t>System</a:t>
            </a:r>
            <a:r>
              <a:rPr lang="es-419" b="1" dirty="0"/>
              <a:t>)</a:t>
            </a:r>
            <a:r>
              <a:rPr lang="es-419" dirty="0"/>
              <a:t> </a:t>
            </a:r>
            <a:endParaRPr lang="es-ES" dirty="0"/>
          </a:p>
        </p:txBody>
      </p:sp>
    </p:spTree>
    <p:extLst>
      <p:ext uri="{BB962C8B-B14F-4D97-AF65-F5344CB8AC3E}">
        <p14:creationId xmlns:p14="http://schemas.microsoft.com/office/powerpoint/2010/main" val="38308206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376215" y="644266"/>
            <a:ext cx="9854163" cy="5486400"/>
          </a:xfrm>
        </p:spPr>
        <p:txBody>
          <a:bodyPr>
            <a:normAutofit/>
          </a:bodyPr>
          <a:lstStyle/>
          <a:p>
            <a:pPr algn="just"/>
            <a:r>
              <a:rPr lang="es-ES" b="1" dirty="0" smtClean="0"/>
              <a:t>CAPA DE APLICACIÓN </a:t>
            </a:r>
            <a:r>
              <a:rPr lang="es-ES" dirty="0" smtClean="0"/>
              <a:t>Es la capa del modelo OSI más cercana al usuario; suministra servicios de red a las aplicaciones del usuario. Difiere de las demás capas debido a que no proporciona servicios a ninguna otra capa OSI, sino solamente a aplicaciones que se encuentran fuera del modelo OSI. </a:t>
            </a:r>
          </a:p>
          <a:p>
            <a:pPr algn="just"/>
            <a:r>
              <a:rPr lang="es-419" dirty="0"/>
              <a:t>Los Protocolos que intervienen en esta capa son: </a:t>
            </a:r>
            <a:endParaRPr lang="es-ES" dirty="0"/>
          </a:p>
          <a:p>
            <a:pPr lvl="1" algn="just"/>
            <a:r>
              <a:rPr lang="es-419" b="1" dirty="0"/>
              <a:t>HTTP (</a:t>
            </a:r>
            <a:r>
              <a:rPr lang="es-419" b="1" dirty="0" err="1"/>
              <a:t>HyperText</a:t>
            </a:r>
            <a:r>
              <a:rPr lang="es-419" b="1" dirty="0"/>
              <a:t> Transfer </a:t>
            </a:r>
            <a:r>
              <a:rPr lang="es-419" b="1" dirty="0" err="1"/>
              <a:t>Protocol</a:t>
            </a:r>
            <a:r>
              <a:rPr lang="es-419" b="1" dirty="0" smtClean="0"/>
              <a:t>)</a:t>
            </a:r>
          </a:p>
          <a:p>
            <a:pPr lvl="1" algn="just"/>
            <a:r>
              <a:rPr lang="es-419" b="1" dirty="0"/>
              <a:t>FTP (File Transfer </a:t>
            </a:r>
            <a:r>
              <a:rPr lang="es-419" b="1" dirty="0" err="1"/>
              <a:t>Protocol</a:t>
            </a:r>
            <a:r>
              <a:rPr lang="es-419" b="1" dirty="0" smtClean="0"/>
              <a:t>)</a:t>
            </a:r>
            <a:endParaRPr lang="es-419" dirty="0"/>
          </a:p>
          <a:p>
            <a:pPr lvl="1" algn="just"/>
            <a:r>
              <a:rPr lang="es-419" b="1" dirty="0"/>
              <a:t>SMTP (Simple Mail Transfer </a:t>
            </a:r>
            <a:r>
              <a:rPr lang="es-419" b="1" dirty="0" err="1"/>
              <a:t>Protocol</a:t>
            </a:r>
            <a:r>
              <a:rPr lang="es-419" b="1" dirty="0"/>
              <a:t>)</a:t>
            </a:r>
            <a:r>
              <a:rPr lang="es-419" dirty="0"/>
              <a:t> </a:t>
            </a:r>
            <a:endParaRPr lang="es-419" dirty="0" smtClean="0"/>
          </a:p>
          <a:p>
            <a:pPr lvl="1" algn="just"/>
            <a:r>
              <a:rPr lang="es-419" b="1" dirty="0"/>
              <a:t>POP (Post Office </a:t>
            </a:r>
            <a:r>
              <a:rPr lang="es-419" b="1" dirty="0" err="1"/>
              <a:t>Protocol</a:t>
            </a:r>
            <a:r>
              <a:rPr lang="es-419" b="1" dirty="0"/>
              <a:t>)/</a:t>
            </a:r>
            <a:r>
              <a:rPr lang="es-419" b="1" dirty="0" smtClean="0"/>
              <a:t>IMAP</a:t>
            </a:r>
          </a:p>
          <a:p>
            <a:pPr lvl="1" algn="just"/>
            <a:r>
              <a:rPr lang="es-419" b="1" dirty="0"/>
              <a:t>SSH (</a:t>
            </a:r>
            <a:r>
              <a:rPr lang="es-419" b="1" dirty="0" err="1"/>
              <a:t>Secure</a:t>
            </a:r>
            <a:r>
              <a:rPr lang="es-419" b="1" dirty="0"/>
              <a:t> Shell)</a:t>
            </a:r>
            <a:r>
              <a:rPr lang="es-419" dirty="0"/>
              <a:t> </a:t>
            </a:r>
            <a:endParaRPr lang="es-ES" dirty="0"/>
          </a:p>
        </p:txBody>
      </p:sp>
    </p:spTree>
    <p:extLst>
      <p:ext uri="{BB962C8B-B14F-4D97-AF65-F5344CB8AC3E}">
        <p14:creationId xmlns:p14="http://schemas.microsoft.com/office/powerpoint/2010/main" val="2294487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Protocolos middleware</a:t>
            </a:r>
            <a:endParaRPr lang="es-ES" dirty="0"/>
          </a:p>
        </p:txBody>
      </p:sp>
      <p:sp>
        <p:nvSpPr>
          <p:cNvPr id="3" name="Marcador de contenido 2"/>
          <p:cNvSpPr>
            <a:spLocks noGrp="1"/>
          </p:cNvSpPr>
          <p:nvPr>
            <p:ph idx="1"/>
          </p:nvPr>
        </p:nvSpPr>
        <p:spPr>
          <a:xfrm>
            <a:off x="1484310" y="2047741"/>
            <a:ext cx="10018713" cy="3743460"/>
          </a:xfrm>
        </p:spPr>
        <p:txBody>
          <a:bodyPr>
            <a:normAutofit lnSpcReduction="10000"/>
          </a:bodyPr>
          <a:lstStyle/>
          <a:p>
            <a:pPr algn="just"/>
            <a:r>
              <a:rPr lang="es-ES" dirty="0" smtClean="0"/>
              <a:t>Es el software que proporciona un enlace entre aplicaciones de software independientes. Middleware a veces se llama a la vía que conecta dos aplicaciones y pasa los datos entre ellas. Los middleware permiten que los datos contenidos en una base de datos puedan ser accedidos a través de otra, ahorrando tiempo a los programadores.</a:t>
            </a:r>
          </a:p>
          <a:p>
            <a:pPr algn="just"/>
            <a:r>
              <a:rPr lang="es-419" dirty="0"/>
              <a:t>Ejemplos de </a:t>
            </a:r>
            <a:r>
              <a:rPr lang="es-419" dirty="0" smtClean="0"/>
              <a:t>protocolos:</a:t>
            </a:r>
          </a:p>
          <a:p>
            <a:pPr algn="just"/>
            <a:r>
              <a:rPr lang="es-419" b="1" dirty="0"/>
              <a:t>IP: Protocolo de </a:t>
            </a:r>
            <a:r>
              <a:rPr lang="es-419" b="1" dirty="0" smtClean="0"/>
              <a:t>Internet</a:t>
            </a:r>
          </a:p>
          <a:p>
            <a:pPr algn="just"/>
            <a:r>
              <a:rPr lang="es-419" b="1" dirty="0"/>
              <a:t>TCP: Protocolo de Control de </a:t>
            </a:r>
            <a:r>
              <a:rPr lang="es-419" b="1" dirty="0" smtClean="0"/>
              <a:t>Transmisión</a:t>
            </a:r>
          </a:p>
          <a:p>
            <a:pPr algn="just"/>
            <a:r>
              <a:rPr lang="es-419" b="1" dirty="0"/>
              <a:t>HTTP: Protocolo de Transferencia de Hipertexto</a:t>
            </a:r>
            <a:endParaRPr lang="es-ES" dirty="0"/>
          </a:p>
        </p:txBody>
      </p:sp>
    </p:spTree>
    <p:extLst>
      <p:ext uri="{BB962C8B-B14F-4D97-AF65-F5344CB8AC3E}">
        <p14:creationId xmlns:p14="http://schemas.microsoft.com/office/powerpoint/2010/main" val="2913850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l="3125" t="21679" r="22168" b="18750"/>
          <a:stretch>
            <a:fillRect/>
          </a:stretch>
        </p:blipFill>
        <p:spPr bwMode="auto">
          <a:xfrm>
            <a:off x="2609154" y="1068947"/>
            <a:ext cx="8015917" cy="4815088"/>
          </a:xfrm>
          <a:prstGeom prst="rect">
            <a:avLst/>
          </a:prstGeom>
          <a:noFill/>
          <a:ln w="9525">
            <a:noFill/>
            <a:miter lim="800000"/>
            <a:headEnd/>
            <a:tailEnd/>
          </a:ln>
          <a:effectLst/>
        </p:spPr>
      </p:pic>
    </p:spTree>
    <p:extLst>
      <p:ext uri="{BB962C8B-B14F-4D97-AF65-F5344CB8AC3E}">
        <p14:creationId xmlns:p14="http://schemas.microsoft.com/office/powerpoint/2010/main" val="2662971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106C7D48-578D-47B4-9F89-488601157943}"/>
              </a:ext>
            </a:extLst>
          </p:cNvPr>
          <p:cNvSpPr>
            <a:spLocks noGrp="1"/>
          </p:cNvSpPr>
          <p:nvPr>
            <p:ph idx="1"/>
          </p:nvPr>
        </p:nvSpPr>
        <p:spPr>
          <a:xfrm>
            <a:off x="838200" y="494291"/>
            <a:ext cx="10515600" cy="5198169"/>
          </a:xfrm>
        </p:spPr>
        <p:txBody>
          <a:bodyPr>
            <a:normAutofit/>
          </a:bodyPr>
          <a:lstStyle/>
          <a:p>
            <a:pPr algn="just">
              <a:lnSpc>
                <a:spcPct val="100000"/>
              </a:lnSpc>
            </a:pPr>
            <a:r>
              <a:rPr lang="es-ES" sz="2400" dirty="0"/>
              <a:t>Para ejemplificar este caso, considérese el caso de los sistemas para compartir archivos, usando el esquema BitTorrent </a:t>
            </a:r>
          </a:p>
          <a:p>
            <a:pPr algn="just">
              <a:lnSpc>
                <a:spcPct val="100000"/>
              </a:lnSpc>
            </a:pPr>
            <a:r>
              <a:rPr lang="es-ES" sz="2400" dirty="0"/>
              <a:t>En estos sistemas, la idea básica es que un usuario que busca un archivo pueda descargarlo (bajarlo) en partes obtenidas de otros usuarios, hasta que todas las partes obtenidas puedan ser ensambladas para reproducir el archivo de forma integral.  Un aspecto importante de este diseño es el asegurar la colaboración. En la mayoría de las aplicaciones para compartir archivos, la mayoría de los usuarios sólo descargan archivos, sin contribuir en casi nada. En un sistema BitTorrent, un archivo puede ser descargado únicamente cuando el usuario cliente también provee contenido a otro usuario.  </a:t>
            </a:r>
          </a:p>
          <a:p>
            <a:endParaRPr lang="es-ES" sz="3600" dirty="0"/>
          </a:p>
        </p:txBody>
      </p:sp>
      <p:pic>
        <p:nvPicPr>
          <p:cNvPr id="4" name="Imagen 3">
            <a:extLst>
              <a:ext uri="{FF2B5EF4-FFF2-40B4-BE49-F238E27FC236}">
                <a16:creationId xmlns:a16="http://schemas.microsoft.com/office/drawing/2014/main" xmlns="" id="{06209F2A-3B24-4C0A-90B5-87BFD8BE5708}"/>
              </a:ext>
            </a:extLst>
          </p:cNvPr>
          <p:cNvPicPr/>
          <p:nvPr/>
        </p:nvPicPr>
        <p:blipFill rotWithShape="1">
          <a:blip r:embed="rId2">
            <a:extLst>
              <a:ext uri="{28A0092B-C50C-407E-A947-70E740481C1C}">
                <a14:useLocalDpi xmlns:a14="http://schemas.microsoft.com/office/drawing/2010/main" val="0"/>
              </a:ext>
            </a:extLst>
          </a:blip>
          <a:srcRect l="1905" t="5298" b="5079"/>
          <a:stretch/>
        </p:blipFill>
        <p:spPr bwMode="auto">
          <a:xfrm>
            <a:off x="4778104" y="4726545"/>
            <a:ext cx="6575696" cy="1931831"/>
          </a:xfrm>
          <a:prstGeom prst="rect">
            <a:avLst/>
          </a:prstGeom>
          <a:noFill/>
          <a:ln>
            <a:noFill/>
          </a:ln>
        </p:spPr>
      </p:pic>
    </p:spTree>
    <p:extLst>
      <p:ext uri="{BB962C8B-B14F-4D97-AF65-F5344CB8AC3E}">
        <p14:creationId xmlns:p14="http://schemas.microsoft.com/office/powerpoint/2010/main" val="7306489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10069" y="260798"/>
            <a:ext cx="10018713" cy="1168758"/>
          </a:xfrm>
        </p:spPr>
        <p:txBody>
          <a:bodyPr/>
          <a:lstStyle/>
          <a:p>
            <a:pPr algn="ctr"/>
            <a:r>
              <a:rPr lang="es-ES" dirty="0" smtClean="0"/>
              <a:t>Tipos de comunicación</a:t>
            </a:r>
            <a:endParaRPr lang="es-ES" dirty="0"/>
          </a:p>
        </p:txBody>
      </p:sp>
      <p:sp>
        <p:nvSpPr>
          <p:cNvPr id="3" name="Marcador de contenido 2"/>
          <p:cNvSpPr>
            <a:spLocks noGrp="1"/>
          </p:cNvSpPr>
          <p:nvPr>
            <p:ph idx="1"/>
          </p:nvPr>
        </p:nvSpPr>
        <p:spPr>
          <a:xfrm>
            <a:off x="1134414" y="1429556"/>
            <a:ext cx="10515600" cy="4879803"/>
          </a:xfrm>
        </p:spPr>
        <p:txBody>
          <a:bodyPr>
            <a:normAutofit fontScale="92500" lnSpcReduction="10000"/>
          </a:bodyPr>
          <a:lstStyle/>
          <a:p>
            <a:pPr algn="just"/>
            <a:r>
              <a:rPr lang="es-ES" b="1" dirty="0" smtClean="0"/>
              <a:t>Comunicación persistente</a:t>
            </a:r>
            <a:r>
              <a:rPr lang="es-ES" dirty="0" smtClean="0"/>
              <a:t>, el middleware de comunicación almacena el mensaje que ha sido presentado para transmitirse el tiempo que tome entregarlo al destinatario.</a:t>
            </a:r>
          </a:p>
          <a:p>
            <a:pPr algn="just"/>
            <a:r>
              <a:rPr lang="es-ES" b="1" dirty="0" smtClean="0"/>
              <a:t>Comunicación transitoria, </a:t>
            </a:r>
            <a:r>
              <a:rPr lang="es-ES" dirty="0" smtClean="0"/>
              <a:t>el sistema de comunicación almacena un mensaje sólo mientras las aplicaciones remitentes y destinataria se ejecutan.</a:t>
            </a:r>
          </a:p>
          <a:p>
            <a:pPr algn="just"/>
            <a:r>
              <a:rPr lang="es-ES" b="1" dirty="0" smtClean="0"/>
              <a:t>Comunicación asíncrona</a:t>
            </a:r>
            <a:r>
              <a:rPr lang="es-ES" dirty="0" smtClean="0"/>
              <a:t>, el remitente continúa inmediatamente después de que se ha pasado su mensaje para transmisión.</a:t>
            </a:r>
          </a:p>
          <a:p>
            <a:pPr algn="just"/>
            <a:r>
              <a:rPr lang="es-ES" b="1" dirty="0" smtClean="0"/>
              <a:t>Comunicación síncrona</a:t>
            </a:r>
            <a:r>
              <a:rPr lang="es-ES" dirty="0" smtClean="0"/>
              <a:t>, el remitente es bloqueado hasta que se sabe que su petición es aceptada.</a:t>
            </a:r>
          </a:p>
          <a:p>
            <a:pPr algn="just"/>
            <a:r>
              <a:rPr lang="es-ES" b="1" dirty="0" smtClean="0"/>
              <a:t>Comunicación discreta, </a:t>
            </a:r>
            <a:r>
              <a:rPr lang="es-ES" dirty="0" smtClean="0"/>
              <a:t>las partes se comunican a través de mensajes y cada mensaje forma una unidad completa de información.</a:t>
            </a:r>
          </a:p>
          <a:p>
            <a:pPr algn="just"/>
            <a:r>
              <a:rPr lang="es-ES" b="1" dirty="0" smtClean="0"/>
              <a:t>Comunicación por flujo, </a:t>
            </a:r>
            <a:r>
              <a:rPr lang="es-ES" dirty="0" smtClean="0"/>
              <a:t>involucra el envío de varios mensajes, uno después de otro, y los mensajes se relacionan entre sí por el orden en que se envían, o porque existe una relación temporal.</a:t>
            </a:r>
          </a:p>
          <a:p>
            <a:pPr algn="just"/>
            <a:endParaRPr lang="es-ES" dirty="0"/>
          </a:p>
        </p:txBody>
      </p:sp>
    </p:spTree>
    <p:extLst>
      <p:ext uri="{BB962C8B-B14F-4D97-AF65-F5344CB8AC3E}">
        <p14:creationId xmlns:p14="http://schemas.microsoft.com/office/powerpoint/2010/main" val="35048192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52601" y="1622533"/>
            <a:ext cx="8915399" cy="2262781"/>
          </a:xfrm>
        </p:spPr>
        <p:txBody>
          <a:bodyPr>
            <a:normAutofit fontScale="90000"/>
          </a:bodyPr>
          <a:lstStyle/>
          <a:p>
            <a:r>
              <a:rPr lang="es-PE" dirty="0" smtClean="0"/>
              <a:t>LLAMADA A PROCEDIMIENTOS REMOTOS</a:t>
            </a:r>
            <a:endParaRPr lang="en-US" dirty="0"/>
          </a:p>
        </p:txBody>
      </p:sp>
    </p:spTree>
    <p:extLst>
      <p:ext uri="{BB962C8B-B14F-4D97-AF65-F5344CB8AC3E}">
        <p14:creationId xmlns:p14="http://schemas.microsoft.com/office/powerpoint/2010/main" val="276935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COMUNICACIÓN DISTRIBUIDA DE OBJETOS</a:t>
            </a:r>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3774" y="2589865"/>
            <a:ext cx="3609524" cy="2571429"/>
          </a:xfrm>
        </p:spPr>
      </p:pic>
      <p:sp>
        <p:nvSpPr>
          <p:cNvPr id="5" name="CuadroTexto 4"/>
          <p:cNvSpPr txBox="1"/>
          <p:nvPr/>
        </p:nvSpPr>
        <p:spPr>
          <a:xfrm>
            <a:off x="2361105" y="2589865"/>
            <a:ext cx="4228289" cy="3231654"/>
          </a:xfrm>
          <a:prstGeom prst="rect">
            <a:avLst/>
          </a:prstGeom>
          <a:noFill/>
        </p:spPr>
        <p:txBody>
          <a:bodyPr wrap="square" rtlCol="0">
            <a:spAutoFit/>
          </a:bodyPr>
          <a:lstStyle/>
          <a:p>
            <a:pPr algn="just"/>
            <a:r>
              <a:rPr lang="es-PE" sz="2400" dirty="0"/>
              <a:t>La función principal es permitir que los objetos accedan a los datos e invoquen métodos en objetos remotos (objetos que residen en un espacio de memoria no local</a:t>
            </a:r>
            <a:r>
              <a:rPr lang="es-PE" sz="2400" dirty="0" smtClean="0"/>
              <a:t>).</a:t>
            </a:r>
          </a:p>
          <a:p>
            <a:pPr algn="just"/>
            <a:r>
              <a:rPr lang="es-PE" u="sng" dirty="0">
                <a:hlinkClick r:id="rId3"/>
              </a:rPr>
              <a:t>https://en.wikipedia.org/wiki/Distributed_object_communication</a:t>
            </a:r>
            <a:endParaRPr lang="en-US" sz="2400" dirty="0"/>
          </a:p>
        </p:txBody>
      </p:sp>
    </p:spTree>
    <p:extLst>
      <p:ext uri="{BB962C8B-B14F-4D97-AF65-F5344CB8AC3E}">
        <p14:creationId xmlns:p14="http://schemas.microsoft.com/office/powerpoint/2010/main" val="409672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10"/>
            <a:ext cx="3395751" cy="2360828"/>
          </a:xfrm>
        </p:spPr>
        <p:txBody>
          <a:bodyPr/>
          <a:lstStyle/>
          <a:p>
            <a:r>
              <a:rPr lang="en-US" dirty="0"/>
              <a:t>PROTOCOLO</a:t>
            </a:r>
          </a:p>
        </p:txBody>
      </p:sp>
      <p:sp>
        <p:nvSpPr>
          <p:cNvPr id="5" name="CuadroTexto 4"/>
          <p:cNvSpPr txBox="1"/>
          <p:nvPr/>
        </p:nvSpPr>
        <p:spPr>
          <a:xfrm>
            <a:off x="2592924" y="3719735"/>
            <a:ext cx="8911687" cy="2416046"/>
          </a:xfrm>
          <a:prstGeom prst="rect">
            <a:avLst/>
          </a:prstGeom>
          <a:noFill/>
        </p:spPr>
        <p:txBody>
          <a:bodyPr wrap="square" rtlCol="0">
            <a:spAutoFit/>
          </a:bodyPr>
          <a:lstStyle/>
          <a:p>
            <a:pPr algn="just"/>
            <a:r>
              <a:rPr lang="es-PE" sz="2400" dirty="0"/>
              <a:t>Un protocolo define en detalle el formato para el intercambio de información y deben ser acordados por todas las partes involucradas.</a:t>
            </a:r>
          </a:p>
          <a:p>
            <a:pPr algn="just"/>
            <a:r>
              <a:rPr lang="es-PE" sz="2400" dirty="0"/>
              <a:t>De lo contrario, podría presentarse una incompatibilidad en estándares que sería equivalente a dos interlocutores comunicándose en idiomas distintos</a:t>
            </a:r>
            <a:r>
              <a:rPr lang="es-PE" sz="2400" dirty="0" smtClean="0"/>
              <a:t>.</a:t>
            </a:r>
          </a:p>
          <a:p>
            <a:pPr algn="just"/>
            <a:r>
              <a:rPr lang="es-PE" sz="700" u="sng" dirty="0">
                <a:hlinkClick r:id="rId2"/>
              </a:rPr>
              <a:t>http://</a:t>
            </a:r>
            <a:r>
              <a:rPr lang="es-PE" sz="700" u="sng" dirty="0" smtClean="0">
                <a:hlinkClick r:id="rId2"/>
              </a:rPr>
              <a:t>cmapspublic3.ihmc.us/rid%3D1LHRCZJ3M-1CPD2MM-1239/protocolos%2520de%2520comunicacion.cmap%3Frid%3D1LHRCZJ3M-1CPD2MM-1239%26partName%3Dhtmljpeg</a:t>
            </a:r>
            <a:endParaRPr lang="en-US" sz="700"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312" y="624110"/>
            <a:ext cx="5067300" cy="3095625"/>
          </a:xfrm>
          <a:prstGeom prst="rect">
            <a:avLst/>
          </a:prstGeom>
        </p:spPr>
      </p:pic>
    </p:spTree>
    <p:extLst>
      <p:ext uri="{BB962C8B-B14F-4D97-AF65-F5344CB8AC3E}">
        <p14:creationId xmlns:p14="http://schemas.microsoft.com/office/powerpoint/2010/main" val="63929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48946" y="578984"/>
            <a:ext cx="10018713" cy="983651"/>
          </a:xfrm>
        </p:spPr>
        <p:txBody>
          <a:bodyPr/>
          <a:lstStyle/>
          <a:p>
            <a:r>
              <a:rPr lang="en-US" dirty="0"/>
              <a:t>MODELO OSI</a:t>
            </a:r>
          </a:p>
        </p:txBody>
      </p:sp>
      <p:sp>
        <p:nvSpPr>
          <p:cNvPr id="5" name="CuadroTexto 4"/>
          <p:cNvSpPr txBox="1"/>
          <p:nvPr/>
        </p:nvSpPr>
        <p:spPr>
          <a:xfrm>
            <a:off x="2459421" y="1454748"/>
            <a:ext cx="8397765" cy="4524315"/>
          </a:xfrm>
          <a:prstGeom prst="rect">
            <a:avLst/>
          </a:prstGeom>
          <a:noFill/>
        </p:spPr>
        <p:txBody>
          <a:bodyPr wrap="square" rtlCol="0">
            <a:spAutoFit/>
          </a:bodyPr>
          <a:lstStyle/>
          <a:p>
            <a:pPr algn="just"/>
            <a:r>
              <a:rPr lang="es-PE" sz="2400" dirty="0"/>
              <a:t>El Modelo OSI es un lineamiento funcional para tareas de comunicaciones y, por consiguiente, no especifica un estándar de comunicación para dichas tareas. Sin embargo, muchos estándares y protocolos cumplen con los lineamientos del Modelo OSI</a:t>
            </a:r>
            <a:r>
              <a:rPr lang="es-PE" sz="2400" dirty="0" smtClean="0"/>
              <a:t>. Este </a:t>
            </a:r>
            <a:r>
              <a:rPr lang="es-PE" sz="2400" dirty="0"/>
              <a:t>modelo se constituye en 7 </a:t>
            </a:r>
            <a:r>
              <a:rPr lang="es-PE" sz="2400" dirty="0" smtClean="0"/>
              <a:t>capas:</a:t>
            </a:r>
          </a:p>
          <a:p>
            <a:pPr algn="just"/>
            <a:r>
              <a:rPr lang="es-PE" sz="2400" dirty="0"/>
              <a:t>•	Aplicación.</a:t>
            </a:r>
          </a:p>
          <a:p>
            <a:pPr algn="just"/>
            <a:r>
              <a:rPr lang="es-PE" sz="2400" dirty="0"/>
              <a:t>•	Presentación.</a:t>
            </a:r>
          </a:p>
          <a:p>
            <a:pPr algn="just"/>
            <a:r>
              <a:rPr lang="es-PE" sz="2400" dirty="0"/>
              <a:t>•	Sesión.</a:t>
            </a:r>
          </a:p>
          <a:p>
            <a:pPr algn="just"/>
            <a:r>
              <a:rPr lang="es-PE" sz="2400" dirty="0"/>
              <a:t>•	Transporte.</a:t>
            </a:r>
          </a:p>
          <a:p>
            <a:pPr algn="just"/>
            <a:r>
              <a:rPr lang="es-PE" sz="2400" dirty="0"/>
              <a:t>•	Red.</a:t>
            </a:r>
          </a:p>
          <a:p>
            <a:pPr algn="just"/>
            <a:r>
              <a:rPr lang="es-PE" sz="2400" dirty="0"/>
              <a:t>•	Enlace de datos.</a:t>
            </a:r>
          </a:p>
          <a:p>
            <a:pPr algn="just"/>
            <a:r>
              <a:rPr lang="es-PE" sz="2400" dirty="0"/>
              <a:t>•	Físico</a:t>
            </a:r>
            <a:r>
              <a:rPr lang="es-PE" sz="2400" dirty="0" smtClean="0"/>
              <a:t>.</a:t>
            </a:r>
            <a:endParaRPr lang="es-PE" sz="2400" dirty="0"/>
          </a:p>
        </p:txBody>
      </p:sp>
    </p:spTree>
    <p:extLst>
      <p:ext uri="{BB962C8B-B14F-4D97-AF65-F5344CB8AC3E}">
        <p14:creationId xmlns:p14="http://schemas.microsoft.com/office/powerpoint/2010/main" val="133726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DCE (DISTRIBUTED COMPUTING ENVIRONMENT)</a:t>
            </a:r>
            <a:endParaRPr lang="en-US" dirty="0"/>
          </a:p>
        </p:txBody>
      </p:sp>
      <p:sp>
        <p:nvSpPr>
          <p:cNvPr id="5" name="CuadroTexto 4"/>
          <p:cNvSpPr txBox="1"/>
          <p:nvPr/>
        </p:nvSpPr>
        <p:spPr>
          <a:xfrm>
            <a:off x="2580047" y="2188335"/>
            <a:ext cx="8075076" cy="3785652"/>
          </a:xfrm>
          <a:prstGeom prst="rect">
            <a:avLst/>
          </a:prstGeom>
          <a:noFill/>
        </p:spPr>
        <p:txBody>
          <a:bodyPr wrap="square" rtlCol="0">
            <a:spAutoFit/>
          </a:bodyPr>
          <a:lstStyle/>
          <a:p>
            <a:pPr algn="just"/>
            <a:r>
              <a:rPr lang="es-PE" sz="2400" dirty="0"/>
              <a:t>El DCE proporciona un marco y un conjunto de herramientas para desarrollar aplicaciones cliente / servidor. El marco incluye:</a:t>
            </a:r>
          </a:p>
          <a:p>
            <a:pPr algn="just"/>
            <a:r>
              <a:rPr lang="es-PE" sz="2400" dirty="0"/>
              <a:t>•	Un mecanismo de llamada a procedimiento remoto (RPC) conocido como DCE / RPC</a:t>
            </a:r>
          </a:p>
          <a:p>
            <a:pPr algn="just"/>
            <a:r>
              <a:rPr lang="es-PE" sz="2400" dirty="0"/>
              <a:t>•	Un servicio de nombres (directorio)</a:t>
            </a:r>
          </a:p>
          <a:p>
            <a:pPr algn="just"/>
            <a:r>
              <a:rPr lang="es-PE" sz="2400" dirty="0"/>
              <a:t>•	Un servicio de tiempo</a:t>
            </a:r>
          </a:p>
          <a:p>
            <a:pPr algn="just"/>
            <a:r>
              <a:rPr lang="es-PE" sz="2400" dirty="0"/>
              <a:t>•	Un servicio de autenticación</a:t>
            </a:r>
          </a:p>
          <a:p>
            <a:pPr algn="just"/>
            <a:r>
              <a:rPr lang="es-PE" sz="2400" dirty="0"/>
              <a:t>•	Un sistema de archivos distribuido (DFS) conocido como DCE / DFS</a:t>
            </a:r>
          </a:p>
        </p:txBody>
      </p:sp>
    </p:spTree>
    <p:extLst>
      <p:ext uri="{BB962C8B-B14F-4D97-AF65-F5344CB8AC3E}">
        <p14:creationId xmlns:p14="http://schemas.microsoft.com/office/powerpoint/2010/main" val="316143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7190" y="352945"/>
            <a:ext cx="10018713" cy="1752599"/>
          </a:xfrm>
        </p:spPr>
        <p:txBody>
          <a:bodyPr/>
          <a:lstStyle/>
          <a:p>
            <a:r>
              <a:rPr lang="en-US" dirty="0"/>
              <a:t>RMI (REMOTE METHOD INVOCATION)</a:t>
            </a:r>
          </a:p>
        </p:txBody>
      </p:sp>
      <p:sp>
        <p:nvSpPr>
          <p:cNvPr id="5" name="CuadroTexto 4"/>
          <p:cNvSpPr txBox="1"/>
          <p:nvPr/>
        </p:nvSpPr>
        <p:spPr>
          <a:xfrm>
            <a:off x="2592925" y="1631305"/>
            <a:ext cx="8075076" cy="2123658"/>
          </a:xfrm>
          <a:prstGeom prst="rect">
            <a:avLst/>
          </a:prstGeom>
          <a:noFill/>
        </p:spPr>
        <p:txBody>
          <a:bodyPr wrap="square" rtlCol="0">
            <a:spAutoFit/>
          </a:bodyPr>
          <a:lstStyle/>
          <a:p>
            <a:pPr algn="just"/>
            <a:r>
              <a:rPr lang="es-PE" sz="2400" dirty="0"/>
              <a:t>Es una tecnología desarrollada por SUN (Stanford </a:t>
            </a:r>
            <a:r>
              <a:rPr lang="es-PE" sz="2400" dirty="0" err="1"/>
              <a:t>University</a:t>
            </a:r>
            <a:r>
              <a:rPr lang="es-PE" sz="2400" dirty="0"/>
              <a:t> Network) para permitir la colaboración de objetos que están localizados remotamente. Esta tecnología se enmarca en la idea de permitir colaboración entre Objetos Remotos</a:t>
            </a:r>
            <a:r>
              <a:rPr lang="es-PE" sz="2400" dirty="0" smtClean="0"/>
              <a:t>.</a:t>
            </a:r>
          </a:p>
          <a:p>
            <a:r>
              <a:rPr lang="es-PE" sz="1200" u="sng" dirty="0">
                <a:hlinkClick r:id="rId2"/>
              </a:rPr>
              <a:t>http://profesores.elo.utfsm.cl/~agv/elo330/2s09/lectures/RMI/RMI.html</a:t>
            </a:r>
            <a:endParaRPr lang="en-US" sz="1200" dirty="0"/>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400" y="4157023"/>
            <a:ext cx="4048125" cy="2133600"/>
          </a:xfrm>
          <a:prstGeom prst="rect">
            <a:avLst/>
          </a:prstGeom>
        </p:spPr>
      </p:pic>
    </p:spTree>
    <p:extLst>
      <p:ext uri="{BB962C8B-B14F-4D97-AF65-F5344CB8AC3E}">
        <p14:creationId xmlns:p14="http://schemas.microsoft.com/office/powerpoint/2010/main" val="135804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10068" y="415344"/>
            <a:ext cx="10018713" cy="1752599"/>
          </a:xfrm>
        </p:spPr>
        <p:txBody>
          <a:bodyPr/>
          <a:lstStyle/>
          <a:p>
            <a:r>
              <a:rPr lang="es-PE" dirty="0" smtClean="0"/>
              <a:t>REST</a:t>
            </a:r>
            <a:endParaRPr lang="en-US" dirty="0"/>
          </a:p>
        </p:txBody>
      </p:sp>
      <p:sp>
        <p:nvSpPr>
          <p:cNvPr id="5" name="CuadroTexto 4"/>
          <p:cNvSpPr txBox="1"/>
          <p:nvPr/>
        </p:nvSpPr>
        <p:spPr>
          <a:xfrm>
            <a:off x="2592925" y="1631305"/>
            <a:ext cx="8075076" cy="2308324"/>
          </a:xfrm>
          <a:prstGeom prst="rect">
            <a:avLst/>
          </a:prstGeom>
          <a:noFill/>
        </p:spPr>
        <p:txBody>
          <a:bodyPr wrap="square" rtlCol="0">
            <a:spAutoFit/>
          </a:bodyPr>
          <a:lstStyle/>
          <a:p>
            <a:pPr algn="just"/>
            <a:r>
              <a:rPr lang="es-PE" sz="2400" dirty="0"/>
              <a:t>es un estilo de arquitectura de software para sistemas hipermedia distribuidos como la </a:t>
            </a:r>
            <a:r>
              <a:rPr lang="es-PE" sz="2400" dirty="0" err="1"/>
              <a:t>World</a:t>
            </a:r>
            <a:r>
              <a:rPr lang="es-PE" sz="2400" dirty="0"/>
              <a:t> Wide Web</a:t>
            </a:r>
            <a:r>
              <a:rPr lang="es-PE" sz="2400" dirty="0" smtClean="0"/>
              <a:t>.</a:t>
            </a:r>
          </a:p>
          <a:p>
            <a:pPr algn="just"/>
            <a:r>
              <a:rPr lang="es-PE" sz="2400" dirty="0"/>
              <a:t> En la actualidad se usa en el sentido más amplio para describir cualquier interfaz entre sistemas que utilice directamente HTTP para obtener datos o indicar la ejecución de operaciones sobre los datos, en cualquier formato (XML, JSON, </a:t>
            </a:r>
            <a:r>
              <a:rPr lang="es-PE" sz="2400" dirty="0" err="1"/>
              <a:t>etc</a:t>
            </a:r>
            <a:r>
              <a:rPr lang="es-PE" sz="2400" dirty="0"/>
              <a:t>) </a:t>
            </a:r>
          </a:p>
        </p:txBody>
      </p:sp>
    </p:spTree>
    <p:extLst>
      <p:ext uri="{BB962C8B-B14F-4D97-AF65-F5344CB8AC3E}">
        <p14:creationId xmlns:p14="http://schemas.microsoft.com/office/powerpoint/2010/main" val="220753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453980"/>
            <a:ext cx="10018713" cy="1752599"/>
          </a:xfrm>
        </p:spPr>
        <p:txBody>
          <a:bodyPr/>
          <a:lstStyle/>
          <a:p>
            <a:r>
              <a:rPr lang="es-PE" dirty="0" smtClean="0"/>
              <a:t>REMOTE PROCEDURE CALL</a:t>
            </a:r>
            <a:endParaRPr lang="en-US" dirty="0"/>
          </a:p>
        </p:txBody>
      </p:sp>
      <p:sp>
        <p:nvSpPr>
          <p:cNvPr id="5" name="CuadroTexto 4"/>
          <p:cNvSpPr txBox="1"/>
          <p:nvPr/>
        </p:nvSpPr>
        <p:spPr>
          <a:xfrm>
            <a:off x="2592925" y="1905000"/>
            <a:ext cx="8397765" cy="3785652"/>
          </a:xfrm>
          <a:prstGeom prst="rect">
            <a:avLst/>
          </a:prstGeom>
          <a:noFill/>
        </p:spPr>
        <p:txBody>
          <a:bodyPr wrap="square" rtlCol="0">
            <a:spAutoFit/>
          </a:bodyPr>
          <a:lstStyle/>
          <a:p>
            <a:pPr algn="just"/>
            <a:r>
              <a:rPr lang="es-PE" sz="2400" dirty="0"/>
              <a:t>Es un protocolo que un programa puede usar para solicitar un servicio desde un programa ubicado en otra computadora en una red sin tener que entender los detalles de la red</a:t>
            </a:r>
            <a:r>
              <a:rPr lang="es-PE" sz="2400" dirty="0" smtClean="0"/>
              <a:t>.</a:t>
            </a:r>
          </a:p>
          <a:p>
            <a:pPr algn="just"/>
            <a:endParaRPr lang="es-PE" sz="2400" dirty="0" smtClean="0"/>
          </a:p>
          <a:p>
            <a:pPr algn="just"/>
            <a:r>
              <a:rPr lang="es-PE" sz="2400" dirty="0" smtClean="0"/>
              <a:t>Al </a:t>
            </a:r>
            <a:r>
              <a:rPr lang="es-PE" sz="2400" dirty="0"/>
              <a:t>igual que una llamada a procedimiento normal o local, una RPC es una   operación síncrona que requiere la suspensión del programa solicitante hasta que se devuelven los resultados del procedimiento remoto</a:t>
            </a:r>
            <a:r>
              <a:rPr lang="es-PE" sz="2400" dirty="0" smtClean="0"/>
              <a:t>.</a:t>
            </a:r>
            <a:endParaRPr lang="es-PE" sz="2400" dirty="0"/>
          </a:p>
        </p:txBody>
      </p:sp>
    </p:spTree>
    <p:extLst>
      <p:ext uri="{BB962C8B-B14F-4D97-AF65-F5344CB8AC3E}">
        <p14:creationId xmlns:p14="http://schemas.microsoft.com/office/powerpoint/2010/main" val="46959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9288" y="174976"/>
            <a:ext cx="10018713" cy="1752599"/>
          </a:xfrm>
        </p:spPr>
        <p:txBody>
          <a:bodyPr/>
          <a:lstStyle/>
          <a:p>
            <a:r>
              <a:rPr lang="en-US" dirty="0"/>
              <a:t>RPC / RMI</a:t>
            </a:r>
          </a:p>
        </p:txBody>
      </p:sp>
      <p:sp>
        <p:nvSpPr>
          <p:cNvPr id="5" name="CuadroTexto 4"/>
          <p:cNvSpPr txBox="1"/>
          <p:nvPr/>
        </p:nvSpPr>
        <p:spPr>
          <a:xfrm>
            <a:off x="2592925" y="1469916"/>
            <a:ext cx="8075076" cy="1754326"/>
          </a:xfrm>
          <a:prstGeom prst="rect">
            <a:avLst/>
          </a:prstGeom>
          <a:noFill/>
        </p:spPr>
        <p:txBody>
          <a:bodyPr wrap="square" rtlCol="0">
            <a:spAutoFit/>
          </a:bodyPr>
          <a:lstStyle/>
          <a:p>
            <a:pPr algn="just"/>
            <a:r>
              <a:rPr lang="es-PE" sz="2400" dirty="0"/>
              <a:t>La diferencia común entre RPC y RMI es que RPC solo admite programación de procedimientos, mientras que RMI admite programación orientada a objetos</a:t>
            </a:r>
            <a:r>
              <a:rPr lang="es-PE" sz="2400" dirty="0" smtClean="0"/>
              <a:t>.</a:t>
            </a:r>
          </a:p>
          <a:p>
            <a:pPr algn="just"/>
            <a:r>
              <a:rPr lang="es-PE" sz="1100" u="sng" dirty="0">
                <a:hlinkClick r:id="rId2"/>
              </a:rPr>
              <a:t>https://techdifferences.com/difference-between-rpc-and-rmi.html</a:t>
            </a:r>
            <a:endParaRPr lang="en-US" sz="900"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919" y="471247"/>
            <a:ext cx="2482082" cy="1160058"/>
          </a:xfrm>
          <a:prstGeom prst="rect">
            <a:avLst/>
          </a:prstGeom>
        </p:spPr>
      </p:pic>
      <p:graphicFrame>
        <p:nvGraphicFramePr>
          <p:cNvPr id="4" name="Tabla 3"/>
          <p:cNvGraphicFramePr>
            <a:graphicFrameLocks noGrp="1"/>
          </p:cNvGraphicFramePr>
          <p:nvPr>
            <p:extLst>
              <p:ext uri="{D42A27DB-BD31-4B8C-83A1-F6EECF244321}">
                <p14:modId xmlns:p14="http://schemas.microsoft.com/office/powerpoint/2010/main" val="795201362"/>
              </p:ext>
            </p:extLst>
          </p:nvPr>
        </p:nvGraphicFramePr>
        <p:xfrm>
          <a:off x="2395470" y="3200965"/>
          <a:ext cx="8272531" cy="3019530"/>
        </p:xfrm>
        <a:graphic>
          <a:graphicData uri="http://schemas.openxmlformats.org/drawingml/2006/table">
            <a:tbl>
              <a:tblPr firstRow="1" firstCol="1" bandRow="1">
                <a:tableStyleId>{5C22544A-7EE6-4342-B048-85BDC9FD1C3A}</a:tableStyleId>
              </a:tblPr>
              <a:tblGrid>
                <a:gridCol w="1855416">
                  <a:extLst>
                    <a:ext uri="{9D8B030D-6E8A-4147-A177-3AD203B41FA5}">
                      <a16:colId xmlns:a16="http://schemas.microsoft.com/office/drawing/2014/main" xmlns="" val="1098139246"/>
                    </a:ext>
                  </a:extLst>
                </a:gridCol>
                <a:gridCol w="2523553">
                  <a:extLst>
                    <a:ext uri="{9D8B030D-6E8A-4147-A177-3AD203B41FA5}">
                      <a16:colId xmlns:a16="http://schemas.microsoft.com/office/drawing/2014/main" xmlns="" val="1643679844"/>
                    </a:ext>
                  </a:extLst>
                </a:gridCol>
                <a:gridCol w="3893562">
                  <a:extLst>
                    <a:ext uri="{9D8B030D-6E8A-4147-A177-3AD203B41FA5}">
                      <a16:colId xmlns:a16="http://schemas.microsoft.com/office/drawing/2014/main" xmlns="" val="2412068757"/>
                    </a:ext>
                  </a:extLst>
                </a:gridCol>
              </a:tblGrid>
              <a:tr h="274503">
                <a:tc>
                  <a:txBody>
                    <a:bodyPr/>
                    <a:lstStyle/>
                    <a:p>
                      <a:pPr algn="just">
                        <a:lnSpc>
                          <a:spcPct val="107000"/>
                        </a:lnSpc>
                        <a:spcAft>
                          <a:spcPts val="0"/>
                        </a:spcAft>
                      </a:pPr>
                      <a:r>
                        <a:rPr lang="es-PE" sz="16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a:effectLst/>
                        </a:rPr>
                        <a:t>RPC</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dirty="0">
                          <a:effectLst/>
                        </a:rPr>
                        <a:t>RMI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08965802"/>
                  </a:ext>
                </a:extLst>
              </a:tr>
              <a:tr h="274503">
                <a:tc>
                  <a:txBody>
                    <a:bodyPr/>
                    <a:lstStyle/>
                    <a:p>
                      <a:pPr algn="just">
                        <a:lnSpc>
                          <a:spcPct val="107000"/>
                        </a:lnSpc>
                        <a:spcAft>
                          <a:spcPts val="0"/>
                        </a:spcAft>
                      </a:pPr>
                      <a:r>
                        <a:rPr lang="es-PE" sz="1600">
                          <a:effectLst/>
                        </a:rPr>
                        <a:t>Soporte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a:effectLst/>
                        </a:rPr>
                        <a:t>Programación procedural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a:effectLst/>
                        </a:rPr>
                        <a:t>Programación orientada a objetos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523973891"/>
                  </a:ext>
                </a:extLst>
              </a:tr>
              <a:tr h="823508">
                <a:tc>
                  <a:txBody>
                    <a:bodyPr/>
                    <a:lstStyle/>
                    <a:p>
                      <a:pPr algn="just">
                        <a:lnSpc>
                          <a:spcPct val="107000"/>
                        </a:lnSpc>
                        <a:spcAft>
                          <a:spcPts val="0"/>
                        </a:spcAft>
                      </a:pPr>
                      <a:r>
                        <a:rPr lang="es-PE" sz="1600">
                          <a:effectLst/>
                        </a:rPr>
                        <a:t>Parámetros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dirty="0">
                          <a:effectLst/>
                        </a:rPr>
                        <a:t>Las estructuras de datos ordinarias se pasan a procedimientos remotos.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a:effectLst/>
                        </a:rPr>
                        <a:t>Los objetos se pasan a métodos remotos.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386819385"/>
                  </a:ext>
                </a:extLst>
              </a:tr>
              <a:tr h="823508">
                <a:tc>
                  <a:txBody>
                    <a:bodyPr/>
                    <a:lstStyle/>
                    <a:p>
                      <a:pPr algn="just">
                        <a:lnSpc>
                          <a:spcPct val="107000"/>
                        </a:lnSpc>
                        <a:spcAft>
                          <a:spcPts val="0"/>
                        </a:spcAft>
                      </a:pPr>
                      <a:r>
                        <a:rPr lang="es-PE" sz="1600">
                          <a:effectLst/>
                        </a:rPr>
                        <a:t>Eficiencia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a:effectLst/>
                        </a:rPr>
                        <a:t>Menor que RMI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a:effectLst/>
                        </a:rPr>
                        <a:t>Mayor que RPC y compatible con un enfoque de programación moderno (es decir, paradigmas orientados a objetos)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197413870"/>
                  </a:ext>
                </a:extLst>
              </a:tr>
              <a:tr h="823508">
                <a:tc>
                  <a:txBody>
                    <a:bodyPr/>
                    <a:lstStyle/>
                    <a:p>
                      <a:pPr algn="just">
                        <a:lnSpc>
                          <a:spcPct val="107000"/>
                        </a:lnSpc>
                        <a:spcAft>
                          <a:spcPts val="0"/>
                        </a:spcAft>
                      </a:pPr>
                      <a:r>
                        <a:rPr lang="es-PE" sz="1600">
                          <a:effectLst/>
                        </a:rPr>
                        <a:t>Parámetros de entrada y salida son obligatorios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a:effectLst/>
                        </a:rPr>
                        <a:t>Si</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s-PE" sz="1600" dirty="0">
                          <a:effectLst/>
                        </a:rPr>
                        <a:t>No necesariamente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20689246"/>
                  </a:ext>
                </a:extLst>
              </a:tr>
            </a:tbl>
          </a:graphicData>
        </a:graphic>
      </p:graphicFrame>
    </p:spTree>
    <p:extLst>
      <p:ext uri="{BB962C8B-B14F-4D97-AF65-F5344CB8AC3E}">
        <p14:creationId xmlns:p14="http://schemas.microsoft.com/office/powerpoint/2010/main" val="246127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xmlns="" id="{3049E606-8E7B-49B2-A906-328AB2AFAF21}"/>
              </a:ext>
            </a:extLst>
          </p:cNvPr>
          <p:cNvSpPr>
            <a:spLocks noGrp="1"/>
          </p:cNvSpPr>
          <p:nvPr>
            <p:ph idx="1"/>
          </p:nvPr>
        </p:nvSpPr>
        <p:spPr>
          <a:xfrm>
            <a:off x="1159099" y="294341"/>
            <a:ext cx="10573554" cy="6067821"/>
          </a:xfrm>
        </p:spPr>
        <p:txBody>
          <a:bodyPr>
            <a:normAutofit lnSpcReduction="10000"/>
          </a:bodyPr>
          <a:lstStyle/>
          <a:p>
            <a:pPr algn="just">
              <a:lnSpc>
                <a:spcPct val="120000"/>
              </a:lnSpc>
            </a:pPr>
            <a:r>
              <a:rPr lang="es-ES" sz="2000" dirty="0"/>
              <a:t>En un sistema BitTorrent para descargar un archivo, el usuario debe tener acceso a un directorio global, el cual es un conjunto de páginas web. Este directorio contiene referencial (enlaces o links) a lo que se conoce como archivos </a:t>
            </a:r>
            <a:r>
              <a:rPr lang="es-ES" sz="2000" i="1" dirty="0"/>
              <a:t>.</a:t>
            </a:r>
            <a:r>
              <a:rPr lang="es-ES" sz="2000" i="1" dirty="0" err="1"/>
              <a:t>torrent</a:t>
            </a:r>
            <a:r>
              <a:rPr lang="es-ES" sz="2000" dirty="0"/>
              <a:t>. Un archivo </a:t>
            </a:r>
            <a:r>
              <a:rPr lang="es-ES" sz="2000" i="1" dirty="0"/>
              <a:t>.</a:t>
            </a:r>
            <a:r>
              <a:rPr lang="es-ES" sz="2000" i="1" dirty="0" err="1"/>
              <a:t>torrent</a:t>
            </a:r>
            <a:r>
              <a:rPr lang="es-ES" sz="2000" dirty="0"/>
              <a:t> contiene la información necesaria para descargar un archivo específico. En particular, se establece una referencia a lo que se conoce como </a:t>
            </a:r>
            <a:r>
              <a:rPr lang="es-ES" sz="2000" i="1" dirty="0" err="1"/>
              <a:t>tracker</a:t>
            </a:r>
            <a:r>
              <a:rPr lang="es-ES" sz="2000" i="1" dirty="0"/>
              <a:t> (rastreador)</a:t>
            </a:r>
            <a:r>
              <a:rPr lang="es-ES" sz="2000" dirty="0"/>
              <a:t>, el cual es un servidor que mantiene un registro preciso de todos los </a:t>
            </a:r>
            <a:r>
              <a:rPr lang="es-ES" sz="2000" i="1" dirty="0"/>
              <a:t>nodos activos</a:t>
            </a:r>
            <a:r>
              <a:rPr lang="es-ES" sz="2000" dirty="0"/>
              <a:t> que tienen partes del archivo deseado. Un </a:t>
            </a:r>
            <a:r>
              <a:rPr lang="es-ES" sz="2000" i="1" dirty="0"/>
              <a:t>nodo activo</a:t>
            </a:r>
            <a:r>
              <a:rPr lang="es-ES" sz="2000" dirty="0"/>
              <a:t> es aquel que en el momento está descargando otro archivo. Obviamente, habrá varios </a:t>
            </a:r>
            <a:r>
              <a:rPr lang="es-ES" sz="2000" i="1" dirty="0" err="1"/>
              <a:t>trackers</a:t>
            </a:r>
            <a:r>
              <a:rPr lang="es-ES" sz="2000" dirty="0"/>
              <a:t> diferentes, aunque generalmente solo habrá uno por archivo (o colección de archivos).</a:t>
            </a:r>
          </a:p>
          <a:p>
            <a:pPr algn="just">
              <a:lnSpc>
                <a:spcPct val="120000"/>
              </a:lnSpc>
            </a:pPr>
            <a:r>
              <a:rPr lang="es-ES" sz="2000" dirty="0" smtClean="0"/>
              <a:t>Una </a:t>
            </a:r>
            <a:r>
              <a:rPr lang="es-ES" sz="2000" dirty="0"/>
              <a:t>vez que los nodos de los que se pueden descargar partes del archivo han sido identificados, el nodo del usuario que desea descargar el archivo se vuelve activo. En este punto, este nodo será forzado a ayudar a otros, tal vez proporcionando a otros las partes que aún no han obtenido del archivo que se está descargando. Esta regla tiene origen en la siguiente regla: si el nodo </a:t>
            </a:r>
            <a:r>
              <a:rPr lang="es-ES" sz="2000" i="1" dirty="0"/>
              <a:t>P</a:t>
            </a:r>
            <a:r>
              <a:rPr lang="es-ES" sz="2000" dirty="0"/>
              <a:t> nota que el nodo </a:t>
            </a:r>
            <a:r>
              <a:rPr lang="es-ES" sz="2000" i="1" dirty="0"/>
              <a:t>Q</a:t>
            </a:r>
            <a:r>
              <a:rPr lang="es-ES" sz="2000" dirty="0"/>
              <a:t> está descargando más de lo que está distribuyendo (</a:t>
            </a:r>
            <a:r>
              <a:rPr lang="es-ES" sz="2000" i="1" dirty="0"/>
              <a:t>subiendo</a:t>
            </a:r>
            <a:r>
              <a:rPr lang="es-ES" sz="2000" dirty="0"/>
              <a:t>) a otros, </a:t>
            </a:r>
            <a:r>
              <a:rPr lang="es-ES" sz="2000" i="1" dirty="0"/>
              <a:t>P</a:t>
            </a:r>
            <a:r>
              <a:rPr lang="es-ES" sz="2000" dirty="0"/>
              <a:t> puede decidir reducir la velocidad a la que le envía información (parte de un archivo, en este caso). Este esquema trabaja bien, siempre que </a:t>
            </a:r>
            <a:r>
              <a:rPr lang="es-ES" sz="2000" i="1" dirty="0"/>
              <a:t>P</a:t>
            </a:r>
            <a:r>
              <a:rPr lang="es-ES" sz="2000" dirty="0"/>
              <a:t> tenga algo que descargar de </a:t>
            </a:r>
            <a:r>
              <a:rPr lang="es-ES" sz="2000" i="1" dirty="0"/>
              <a:t>Q</a:t>
            </a:r>
            <a:r>
              <a:rPr lang="es-ES" sz="2000" dirty="0"/>
              <a:t>. Por esta razón, los nodos obtienen referencias a muchos otros nodos, lo cual los sitúa en una mejor posición para negociar datos</a:t>
            </a:r>
            <a:r>
              <a:rPr lang="es-ES" sz="2000" dirty="0" smtClean="0"/>
              <a:t>.</a:t>
            </a:r>
            <a:endParaRPr lang="es-ES" sz="2000" dirty="0"/>
          </a:p>
        </p:txBody>
      </p:sp>
    </p:spTree>
    <p:extLst>
      <p:ext uri="{BB962C8B-B14F-4D97-AF65-F5344CB8AC3E}">
        <p14:creationId xmlns:p14="http://schemas.microsoft.com/office/powerpoint/2010/main" val="2202733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948" y="119129"/>
            <a:ext cx="10018713" cy="1752599"/>
          </a:xfrm>
        </p:spPr>
        <p:txBody>
          <a:bodyPr/>
          <a:lstStyle/>
          <a:p>
            <a:r>
              <a:rPr lang="en-US" dirty="0"/>
              <a:t>RPC / REST</a:t>
            </a:r>
          </a:p>
        </p:txBody>
      </p:sp>
      <p:sp>
        <p:nvSpPr>
          <p:cNvPr id="5" name="CuadroTexto 4"/>
          <p:cNvSpPr txBox="1"/>
          <p:nvPr/>
        </p:nvSpPr>
        <p:spPr>
          <a:xfrm>
            <a:off x="2592925" y="1469916"/>
            <a:ext cx="8075076" cy="4893647"/>
          </a:xfrm>
          <a:prstGeom prst="rect">
            <a:avLst/>
          </a:prstGeom>
          <a:noFill/>
        </p:spPr>
        <p:txBody>
          <a:bodyPr wrap="square" rtlCol="0">
            <a:spAutoFit/>
          </a:bodyPr>
          <a:lstStyle/>
          <a:p>
            <a:pPr algn="just"/>
            <a:r>
              <a:rPr lang="es-PE" sz="2400" dirty="0"/>
              <a:t>Tanto RPC como REST utilizan el protocolo HTTP, que es un protocolo de solicitud / respuesta.</a:t>
            </a:r>
          </a:p>
          <a:p>
            <a:pPr algn="just"/>
            <a:r>
              <a:rPr lang="es-PE" sz="2400" dirty="0"/>
              <a:t>Una solicitud HTTP básica consiste en:</a:t>
            </a:r>
          </a:p>
          <a:p>
            <a:pPr algn="just"/>
            <a:r>
              <a:rPr lang="es-PE" sz="2400" dirty="0"/>
              <a:t>•	Un verbo (o método)</a:t>
            </a:r>
          </a:p>
          <a:p>
            <a:pPr algn="just"/>
            <a:r>
              <a:rPr lang="es-PE" sz="2400" dirty="0"/>
              <a:t>•	Un recurso (o </a:t>
            </a:r>
            <a:r>
              <a:rPr lang="es-PE" sz="2400" dirty="0" err="1"/>
              <a:t>end</a:t>
            </a:r>
            <a:r>
              <a:rPr lang="es-PE" sz="2400" dirty="0"/>
              <a:t> </a:t>
            </a:r>
            <a:r>
              <a:rPr lang="es-PE" sz="2400" dirty="0" err="1"/>
              <a:t>point</a:t>
            </a:r>
            <a:r>
              <a:rPr lang="es-PE" sz="2400" dirty="0" smtClean="0"/>
              <a:t>)</a:t>
            </a:r>
          </a:p>
          <a:p>
            <a:pPr algn="just"/>
            <a:endParaRPr lang="es-PE" sz="2400" dirty="0"/>
          </a:p>
          <a:p>
            <a:pPr algn="just"/>
            <a:r>
              <a:rPr lang="es-PE" sz="2400" b="1" u="sng" dirty="0"/>
              <a:t>Con RPC</a:t>
            </a:r>
            <a:r>
              <a:rPr lang="es-PE" sz="2400" dirty="0"/>
              <a:t>, la semántica se basa (principalmente) en el END POINT y </a:t>
            </a:r>
            <a:r>
              <a:rPr lang="es-PE" sz="2400" b="1" dirty="0" smtClean="0">
                <a:solidFill>
                  <a:srgbClr val="FF0000"/>
                </a:solidFill>
              </a:rPr>
              <a:t>NO</a:t>
            </a:r>
            <a:r>
              <a:rPr lang="es-PE" sz="2400" dirty="0" smtClean="0"/>
              <a:t> </a:t>
            </a:r>
            <a:r>
              <a:rPr lang="es-PE" sz="2400" dirty="0"/>
              <a:t>hay una comprensión global compartida de su significado. Por ejemplo, para eliminar un elemento que podría tener:</a:t>
            </a:r>
          </a:p>
          <a:p>
            <a:pPr algn="just"/>
            <a:r>
              <a:rPr lang="es-PE" sz="2400" dirty="0"/>
              <a:t>•	GET (o POST) / </a:t>
            </a:r>
            <a:r>
              <a:rPr lang="es-PE" sz="2400" dirty="0" err="1"/>
              <a:t>deleteItem</a:t>
            </a:r>
            <a:r>
              <a:rPr lang="es-PE" sz="2400" dirty="0"/>
              <a:t>? </a:t>
            </a:r>
            <a:r>
              <a:rPr lang="es-PE" sz="2400" dirty="0" err="1"/>
              <a:t>ItemId</a:t>
            </a:r>
            <a:r>
              <a:rPr lang="es-PE" sz="2400" dirty="0"/>
              <a:t> = 456</a:t>
            </a:r>
          </a:p>
          <a:p>
            <a:pPr algn="just"/>
            <a:r>
              <a:rPr lang="es-PE" sz="2400" dirty="0"/>
              <a:t>•	GET (o POST) / </a:t>
            </a:r>
            <a:r>
              <a:rPr lang="es-PE" sz="2400" dirty="0" err="1"/>
              <a:t>removeIt</a:t>
            </a:r>
            <a:r>
              <a:rPr lang="es-PE" sz="2400" dirty="0"/>
              <a:t>? </a:t>
            </a:r>
            <a:r>
              <a:rPr lang="es-PE" sz="2400" dirty="0" err="1"/>
              <a:t>ItemId</a:t>
            </a:r>
            <a:r>
              <a:rPr lang="es-PE" sz="2400" dirty="0"/>
              <a:t> = 456</a:t>
            </a:r>
          </a:p>
          <a:p>
            <a:pPr algn="just"/>
            <a:r>
              <a:rPr lang="es-PE" sz="2400" dirty="0"/>
              <a:t>•	GET (o POST) / basura? </a:t>
            </a:r>
            <a:r>
              <a:rPr lang="es-PE" sz="2400" dirty="0" err="1"/>
              <a:t>ItemId</a:t>
            </a:r>
            <a:r>
              <a:rPr lang="es-PE" sz="2400" dirty="0"/>
              <a:t> = </a:t>
            </a:r>
            <a:r>
              <a:rPr lang="es-PE" sz="2400" dirty="0" smtClean="0"/>
              <a:t>456</a:t>
            </a:r>
            <a:endParaRPr lang="es-PE" sz="2400" dirty="0"/>
          </a:p>
        </p:txBody>
      </p:sp>
    </p:spTree>
    <p:extLst>
      <p:ext uri="{BB962C8B-B14F-4D97-AF65-F5344CB8AC3E}">
        <p14:creationId xmlns:p14="http://schemas.microsoft.com/office/powerpoint/2010/main" val="50836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RPC / REST</a:t>
            </a:r>
          </a:p>
        </p:txBody>
      </p:sp>
      <p:sp>
        <p:nvSpPr>
          <p:cNvPr id="5" name="CuadroTexto 4"/>
          <p:cNvSpPr txBox="1"/>
          <p:nvPr/>
        </p:nvSpPr>
        <p:spPr>
          <a:xfrm>
            <a:off x="2666497" y="1827267"/>
            <a:ext cx="8075076" cy="3785652"/>
          </a:xfrm>
          <a:prstGeom prst="rect">
            <a:avLst/>
          </a:prstGeom>
          <a:noFill/>
        </p:spPr>
        <p:txBody>
          <a:bodyPr wrap="square" rtlCol="0">
            <a:spAutoFit/>
          </a:bodyPr>
          <a:lstStyle/>
          <a:p>
            <a:pPr algn="just"/>
            <a:r>
              <a:rPr lang="es-PE" sz="2400" b="1" u="sng" dirty="0"/>
              <a:t>Con REST</a:t>
            </a:r>
            <a:r>
              <a:rPr lang="es-PE" sz="2400" dirty="0"/>
              <a:t>, la semántica depende (principalmente) del verbo HTTP. La semántica del verbo se comparte globalmente. </a:t>
            </a:r>
            <a:endParaRPr lang="es-PE" sz="2400" dirty="0" smtClean="0"/>
          </a:p>
          <a:p>
            <a:pPr algn="just"/>
            <a:r>
              <a:rPr lang="es-PE" sz="2400" dirty="0" smtClean="0"/>
              <a:t>La </a:t>
            </a:r>
            <a:r>
              <a:rPr lang="es-PE" sz="2400" dirty="0"/>
              <a:t>única forma de eliminar un elemento es:</a:t>
            </a:r>
          </a:p>
          <a:p>
            <a:pPr algn="just"/>
            <a:r>
              <a:rPr lang="es-PE" sz="2400" dirty="0"/>
              <a:t>•	DELETE / </a:t>
            </a:r>
            <a:r>
              <a:rPr lang="es-PE" sz="2400" dirty="0" err="1"/>
              <a:t>items</a:t>
            </a:r>
            <a:r>
              <a:rPr lang="es-PE" sz="2400" dirty="0"/>
              <a:t> / </a:t>
            </a:r>
            <a:r>
              <a:rPr lang="es-PE" sz="2400" dirty="0" smtClean="0"/>
              <a:t>456</a:t>
            </a:r>
          </a:p>
          <a:p>
            <a:pPr algn="just"/>
            <a:endParaRPr lang="es-PE" sz="2400" dirty="0"/>
          </a:p>
          <a:p>
            <a:pPr algn="just"/>
            <a:r>
              <a:rPr lang="es-PE" sz="2400" dirty="0"/>
              <a:t>REST es más predecible que RPC, ya que depende de la semántica compartida de los verbos HTTP. No sabes lo que sucede exactamente, pero tienes una idea general de lo que haces.</a:t>
            </a:r>
          </a:p>
        </p:txBody>
      </p:sp>
    </p:spTree>
    <p:extLst>
      <p:ext uri="{BB962C8B-B14F-4D97-AF65-F5344CB8AC3E}">
        <p14:creationId xmlns:p14="http://schemas.microsoft.com/office/powerpoint/2010/main" val="366297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299434"/>
            <a:ext cx="10018713" cy="1752599"/>
          </a:xfrm>
        </p:spPr>
        <p:txBody>
          <a:bodyPr>
            <a:normAutofit/>
          </a:bodyPr>
          <a:lstStyle/>
          <a:p>
            <a:r>
              <a:rPr lang="es-PE" dirty="0"/>
              <a:t>PARADIGMAS: PROGRAMACION PROCEDURAL VS ORIENTADO A OBJETOS</a:t>
            </a:r>
            <a:endParaRPr lang="en-US" dirty="0"/>
          </a:p>
        </p:txBody>
      </p:sp>
      <p:sp>
        <p:nvSpPr>
          <p:cNvPr id="5" name="CuadroTexto 4"/>
          <p:cNvSpPr txBox="1"/>
          <p:nvPr/>
        </p:nvSpPr>
        <p:spPr>
          <a:xfrm>
            <a:off x="2592925" y="1905000"/>
            <a:ext cx="8075076" cy="3785652"/>
          </a:xfrm>
          <a:prstGeom prst="rect">
            <a:avLst/>
          </a:prstGeom>
          <a:noFill/>
        </p:spPr>
        <p:txBody>
          <a:bodyPr wrap="square" rtlCol="0">
            <a:spAutoFit/>
          </a:bodyPr>
          <a:lstStyle/>
          <a:p>
            <a:pPr algn="just"/>
            <a:r>
              <a:rPr lang="es-PE" sz="2400" dirty="0"/>
              <a:t>Las diferencias entre ambos paradigmas (ejemplo, modelo) </a:t>
            </a:r>
            <a:r>
              <a:rPr lang="es-PE" sz="2400" dirty="0" smtClean="0"/>
              <a:t>es:</a:t>
            </a:r>
          </a:p>
          <a:p>
            <a:pPr marL="342900" indent="-342900" algn="just">
              <a:buFont typeface="Arial" panose="020B0604020202020204" pitchFamily="34" charset="0"/>
              <a:buChar char="•"/>
            </a:pPr>
            <a:r>
              <a:rPr lang="es-PE" sz="2400" dirty="0"/>
              <a:t>L</a:t>
            </a:r>
            <a:r>
              <a:rPr lang="es-PE" sz="2400" dirty="0" smtClean="0"/>
              <a:t>a </a:t>
            </a:r>
            <a:r>
              <a:rPr lang="es-PE" sz="2400" dirty="0"/>
              <a:t>programación procedural se enfoca en descomponer una tarea de programación en una colección de variables, estructuras de datos y subrutinas, a manera módulos o </a:t>
            </a:r>
            <a:r>
              <a:rPr lang="es-PE" sz="2400" dirty="0" smtClean="0"/>
              <a:t>componentes.</a:t>
            </a:r>
          </a:p>
          <a:p>
            <a:pPr marL="342900" indent="-342900" algn="just">
              <a:buFont typeface="Arial" panose="020B0604020202020204" pitchFamily="34" charset="0"/>
              <a:buChar char="•"/>
            </a:pPr>
            <a:r>
              <a:rPr lang="es-PE" sz="2400" dirty="0" smtClean="0"/>
              <a:t>La </a:t>
            </a:r>
            <a:r>
              <a:rPr lang="es-PE" sz="2400" dirty="0"/>
              <a:t>programación orientada a objetos es para descomponer una tarea de programación en objetos que exponen comportamientos (métodos) y datos (atributos) utilizando interfaces.</a:t>
            </a:r>
          </a:p>
        </p:txBody>
      </p:sp>
    </p:spTree>
    <p:extLst>
      <p:ext uri="{BB962C8B-B14F-4D97-AF65-F5344CB8AC3E}">
        <p14:creationId xmlns:p14="http://schemas.microsoft.com/office/powerpoint/2010/main" val="17681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38588" y="157766"/>
            <a:ext cx="10018713" cy="1752599"/>
          </a:xfrm>
        </p:spPr>
        <p:txBody>
          <a:bodyPr>
            <a:normAutofit/>
          </a:bodyPr>
          <a:lstStyle/>
          <a:p>
            <a:r>
              <a:rPr lang="es-PE" dirty="0"/>
              <a:t>TERMINOLOGIA DE ARTEFACTOS</a:t>
            </a:r>
            <a:endParaRPr lang="en-US" dirty="0"/>
          </a:p>
        </p:txBody>
      </p:sp>
      <p:sp>
        <p:nvSpPr>
          <p:cNvPr id="5" name="CuadroTexto 4"/>
          <p:cNvSpPr txBox="1"/>
          <p:nvPr/>
        </p:nvSpPr>
        <p:spPr>
          <a:xfrm>
            <a:off x="2427890" y="1568669"/>
            <a:ext cx="8240111" cy="3323987"/>
          </a:xfrm>
          <a:prstGeom prst="rect">
            <a:avLst/>
          </a:prstGeom>
          <a:noFill/>
        </p:spPr>
        <p:txBody>
          <a:bodyPr wrap="square" rtlCol="0">
            <a:spAutoFit/>
          </a:bodyPr>
          <a:lstStyle/>
          <a:p>
            <a:pPr algn="just"/>
            <a:r>
              <a:rPr lang="es-PE" sz="2400" dirty="0"/>
              <a:t>En el proceso de llamado de procesos remotos, podemos distinguir los siguientes objetos que son los principales</a:t>
            </a:r>
            <a:r>
              <a:rPr lang="es-PE" sz="2400" dirty="0" smtClean="0"/>
              <a:t>:</a:t>
            </a:r>
          </a:p>
          <a:p>
            <a:pPr algn="just"/>
            <a:r>
              <a:rPr lang="es-PE" sz="2400" dirty="0"/>
              <a:t>•	Objeto </a:t>
            </a:r>
            <a:r>
              <a:rPr lang="es-PE" sz="2400" dirty="0" smtClean="0"/>
              <a:t>cliente</a:t>
            </a:r>
            <a:endParaRPr lang="es-PE" sz="2400" dirty="0"/>
          </a:p>
          <a:p>
            <a:pPr algn="just"/>
            <a:r>
              <a:rPr lang="es-PE" sz="2400" dirty="0"/>
              <a:t>•	Objeto </a:t>
            </a:r>
            <a:r>
              <a:rPr lang="es-PE" sz="2400" dirty="0" smtClean="0"/>
              <a:t>servidor</a:t>
            </a:r>
            <a:endParaRPr lang="es-PE" sz="2400" dirty="0"/>
          </a:p>
          <a:p>
            <a:pPr algn="just"/>
            <a:r>
              <a:rPr lang="es-PE" sz="2400" dirty="0"/>
              <a:t>•	</a:t>
            </a:r>
            <a:r>
              <a:rPr lang="es-PE" sz="2400" dirty="0" err="1" smtClean="0"/>
              <a:t>Marshalling</a:t>
            </a:r>
            <a:endParaRPr lang="es-PE" sz="2400" dirty="0"/>
          </a:p>
          <a:p>
            <a:pPr algn="just"/>
            <a:r>
              <a:rPr lang="es-PE" sz="2400" dirty="0"/>
              <a:t>•	</a:t>
            </a:r>
            <a:r>
              <a:rPr lang="es-PE" sz="2400" dirty="0" err="1" smtClean="0"/>
              <a:t>Stub</a:t>
            </a:r>
            <a:endParaRPr lang="es-PE" sz="2400" dirty="0"/>
          </a:p>
          <a:p>
            <a:pPr algn="just"/>
            <a:r>
              <a:rPr lang="es-PE" sz="2400" dirty="0"/>
              <a:t>•	</a:t>
            </a:r>
            <a:r>
              <a:rPr lang="es-PE" sz="2400" dirty="0" smtClean="0"/>
              <a:t>Skeleton</a:t>
            </a:r>
          </a:p>
          <a:p>
            <a:pPr algn="just"/>
            <a:r>
              <a:rPr lang="es-PE" sz="1100" dirty="0">
                <a:hlinkClick r:id="rId2"/>
              </a:rPr>
              <a:t>http://profesores.elo.utfsm.cl/~</a:t>
            </a:r>
            <a:r>
              <a:rPr lang="es-PE" sz="1100" dirty="0" smtClean="0">
                <a:hlinkClick r:id="rId2"/>
              </a:rPr>
              <a:t>agv/elo330/2s09/lectures/RMI/RMI.html</a:t>
            </a:r>
            <a:endParaRPr lang="es-PE" sz="1100"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228" y="3415862"/>
            <a:ext cx="6180084" cy="2668477"/>
          </a:xfrm>
          <a:prstGeom prst="rect">
            <a:avLst/>
          </a:prstGeom>
        </p:spPr>
      </p:pic>
    </p:spTree>
    <p:extLst>
      <p:ext uri="{BB962C8B-B14F-4D97-AF65-F5344CB8AC3E}">
        <p14:creationId xmlns:p14="http://schemas.microsoft.com/office/powerpoint/2010/main" val="413473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STUB / SKELETON</a:t>
            </a:r>
            <a:endParaRPr lang="en-US"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1250" y="1905000"/>
            <a:ext cx="3993934" cy="3162176"/>
          </a:xfrm>
          <a:prstGeom prst="rect">
            <a:avLst/>
          </a:prstGeom>
          <a:ln>
            <a:solidFill>
              <a:schemeClr val="accent1"/>
            </a:solidFill>
          </a:ln>
        </p:spPr>
      </p:pic>
      <p:sp>
        <p:nvSpPr>
          <p:cNvPr id="4" name="CuadroTexto 3"/>
          <p:cNvSpPr txBox="1"/>
          <p:nvPr/>
        </p:nvSpPr>
        <p:spPr>
          <a:xfrm>
            <a:off x="2970014" y="5924550"/>
            <a:ext cx="6630341" cy="430887"/>
          </a:xfrm>
          <a:prstGeom prst="rect">
            <a:avLst/>
          </a:prstGeom>
          <a:noFill/>
        </p:spPr>
        <p:txBody>
          <a:bodyPr wrap="none" rtlCol="0">
            <a:spAutoFit/>
          </a:bodyPr>
          <a:lstStyle/>
          <a:p>
            <a:r>
              <a:rPr lang="es-PE" sz="1000" u="sng" dirty="0">
                <a:hlinkClick r:id="rId3"/>
              </a:rPr>
              <a:t>https://</a:t>
            </a:r>
            <a:r>
              <a:rPr lang="es-PE" sz="1000" u="sng" dirty="0" smtClean="0">
                <a:hlinkClick r:id="rId3"/>
              </a:rPr>
              <a:t>stackoverflow.com/questions/8586206/what-is-stub-on-the-server-and-what-does-skeleton-mean</a:t>
            </a:r>
            <a:endParaRPr lang="es-PE" sz="1000" u="sng" dirty="0" smtClean="0"/>
          </a:p>
          <a:p>
            <a:r>
              <a:rPr lang="es-PE" sz="1100" u="sng" dirty="0">
                <a:hlinkClick r:id="rId4"/>
              </a:rPr>
              <a:t>https://es.wikipedia.org/wiki/Stub</a:t>
            </a:r>
            <a:endParaRPr lang="en-US" dirty="0"/>
          </a:p>
        </p:txBody>
      </p:sp>
      <p:pic>
        <p:nvPicPr>
          <p:cNvPr id="6" name="Imagen 5"/>
          <p:cNvPicPr/>
          <p:nvPr/>
        </p:nvPicPr>
        <p:blipFill>
          <a:blip r:embed="rId5">
            <a:extLst>
              <a:ext uri="{28A0092B-C50C-407E-A947-70E740481C1C}">
                <a14:useLocalDpi xmlns:a14="http://schemas.microsoft.com/office/drawing/2010/main" val="0"/>
              </a:ext>
            </a:extLst>
          </a:blip>
          <a:srcRect/>
          <a:stretch>
            <a:fillRect/>
          </a:stretch>
        </p:blipFill>
        <p:spPr bwMode="auto">
          <a:xfrm>
            <a:off x="6768626" y="2000473"/>
            <a:ext cx="3331816" cy="2971230"/>
          </a:xfrm>
          <a:prstGeom prst="rect">
            <a:avLst/>
          </a:prstGeom>
          <a:noFill/>
          <a:ln>
            <a:solidFill>
              <a:schemeClr val="accent1"/>
            </a:solidFill>
          </a:ln>
        </p:spPr>
      </p:pic>
    </p:spTree>
    <p:extLst>
      <p:ext uri="{BB962C8B-B14F-4D97-AF65-F5344CB8AC3E}">
        <p14:creationId xmlns:p14="http://schemas.microsoft.com/office/powerpoint/2010/main" val="17961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10068" y="466860"/>
            <a:ext cx="10018713" cy="1752599"/>
          </a:xfrm>
        </p:spPr>
        <p:txBody>
          <a:bodyPr/>
          <a:lstStyle/>
          <a:p>
            <a:r>
              <a:rPr lang="es-PE" dirty="0" smtClean="0"/>
              <a:t>STUB</a:t>
            </a:r>
            <a:endParaRPr lang="en-US" dirty="0"/>
          </a:p>
        </p:txBody>
      </p:sp>
      <p:sp>
        <p:nvSpPr>
          <p:cNvPr id="5" name="CuadroTexto 4"/>
          <p:cNvSpPr txBox="1"/>
          <p:nvPr/>
        </p:nvSpPr>
        <p:spPr>
          <a:xfrm>
            <a:off x="2592925" y="1631305"/>
            <a:ext cx="8075076" cy="3785652"/>
          </a:xfrm>
          <a:prstGeom prst="rect">
            <a:avLst/>
          </a:prstGeom>
          <a:noFill/>
        </p:spPr>
        <p:txBody>
          <a:bodyPr wrap="square" rtlCol="0">
            <a:spAutoFit/>
          </a:bodyPr>
          <a:lstStyle/>
          <a:p>
            <a:pPr algn="just"/>
            <a:r>
              <a:rPr lang="es-PE" sz="2400" dirty="0" smtClean="0"/>
              <a:t>Actúa </a:t>
            </a:r>
            <a:r>
              <a:rPr lang="es-PE" sz="2400" dirty="0"/>
              <a:t>como una puerta de enlace para los objetos del lado del cliente y todas las solicitudes salientes hacia los objetos del lado del servidor que se </a:t>
            </a:r>
            <a:r>
              <a:rPr lang="es-PE" sz="2400" dirty="0" err="1"/>
              <a:t>enrutan</a:t>
            </a:r>
            <a:r>
              <a:rPr lang="es-PE" sz="2400" dirty="0"/>
              <a:t> a través de </a:t>
            </a:r>
            <a:r>
              <a:rPr lang="es-PE" sz="2400" dirty="0" smtClean="0"/>
              <a:t>él.</a:t>
            </a:r>
          </a:p>
          <a:p>
            <a:pPr algn="just"/>
            <a:endParaRPr lang="es-PE" sz="2400" dirty="0" smtClean="0"/>
          </a:p>
          <a:p>
            <a:pPr algn="just"/>
            <a:r>
              <a:rPr lang="es-PE" sz="2400" dirty="0" smtClean="0"/>
              <a:t>El </a:t>
            </a:r>
            <a:r>
              <a:rPr lang="es-PE" sz="2400" dirty="0"/>
              <a:t>código </a:t>
            </a:r>
            <a:r>
              <a:rPr lang="es-PE" sz="2400" dirty="0" err="1"/>
              <a:t>stub</a:t>
            </a:r>
            <a:r>
              <a:rPr lang="es-PE" sz="2400" dirty="0"/>
              <a:t> acepta la solicitud y luego la reenvía (a través de otro programa) al procedimiento remoto. Cuando ese procedimiento ha completado su servicio, devuelve los resultados u otro estado al </a:t>
            </a:r>
            <a:r>
              <a:rPr lang="es-PE" sz="2400" dirty="0" err="1"/>
              <a:t>stub</a:t>
            </a:r>
            <a:r>
              <a:rPr lang="es-PE" sz="2400" dirty="0"/>
              <a:t> que realizó la solicitud.</a:t>
            </a:r>
          </a:p>
        </p:txBody>
      </p:sp>
    </p:spTree>
    <p:extLst>
      <p:ext uri="{BB962C8B-B14F-4D97-AF65-F5344CB8AC3E}">
        <p14:creationId xmlns:p14="http://schemas.microsoft.com/office/powerpoint/2010/main" val="148471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948" y="479738"/>
            <a:ext cx="10018713" cy="1752599"/>
          </a:xfrm>
        </p:spPr>
        <p:txBody>
          <a:bodyPr/>
          <a:lstStyle/>
          <a:p>
            <a:r>
              <a:rPr lang="es-PE" dirty="0" smtClean="0"/>
              <a:t>STUB</a:t>
            </a:r>
            <a:endParaRPr lang="en-US" dirty="0"/>
          </a:p>
        </p:txBody>
      </p:sp>
      <p:sp>
        <p:nvSpPr>
          <p:cNvPr id="5" name="CuadroTexto 4"/>
          <p:cNvSpPr txBox="1"/>
          <p:nvPr/>
        </p:nvSpPr>
        <p:spPr>
          <a:xfrm>
            <a:off x="2592925" y="1631305"/>
            <a:ext cx="8075076" cy="3785652"/>
          </a:xfrm>
          <a:prstGeom prst="rect">
            <a:avLst/>
          </a:prstGeom>
          <a:noFill/>
        </p:spPr>
        <p:txBody>
          <a:bodyPr wrap="square" rtlCol="0">
            <a:spAutoFit/>
          </a:bodyPr>
          <a:lstStyle/>
          <a:p>
            <a:pPr algn="just"/>
            <a:r>
              <a:rPr lang="es-PE" sz="2400" dirty="0"/>
              <a:t>El STUB es responsable de:</a:t>
            </a:r>
          </a:p>
          <a:p>
            <a:pPr algn="just"/>
            <a:r>
              <a:rPr lang="es-PE" sz="2400" dirty="0"/>
              <a:t>•	Iniciar la comunicación hacia el skeleton del servidor</a:t>
            </a:r>
          </a:p>
          <a:p>
            <a:pPr algn="just"/>
            <a:r>
              <a:rPr lang="es-PE" sz="2400" dirty="0"/>
              <a:t>•	Traducir llamadas del objeto llamante</a:t>
            </a:r>
          </a:p>
          <a:p>
            <a:pPr algn="just"/>
            <a:r>
              <a:rPr lang="es-PE" sz="2400" dirty="0"/>
              <a:t>•	Clasificación de los parámetros</a:t>
            </a:r>
          </a:p>
          <a:p>
            <a:pPr algn="just"/>
            <a:r>
              <a:rPr lang="es-PE" sz="2400" dirty="0"/>
              <a:t>•	Informar al skeleton de que la llamada debe invocarse</a:t>
            </a:r>
          </a:p>
          <a:p>
            <a:pPr algn="just"/>
            <a:r>
              <a:rPr lang="es-PE" sz="2400" dirty="0"/>
              <a:t>•	Pasar argumentos al skeleton sobre la red</a:t>
            </a:r>
          </a:p>
          <a:p>
            <a:pPr algn="just"/>
            <a:r>
              <a:rPr lang="es-PE" sz="2400" dirty="0"/>
              <a:t>•	Desmaterialización(de-serializar) de la respuesta del skeleton</a:t>
            </a:r>
          </a:p>
        </p:txBody>
      </p:sp>
    </p:spTree>
    <p:extLst>
      <p:ext uri="{BB962C8B-B14F-4D97-AF65-F5344CB8AC3E}">
        <p14:creationId xmlns:p14="http://schemas.microsoft.com/office/powerpoint/2010/main" val="167098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97190" y="196403"/>
            <a:ext cx="10018713" cy="1752599"/>
          </a:xfrm>
        </p:spPr>
        <p:txBody>
          <a:bodyPr/>
          <a:lstStyle/>
          <a:p>
            <a:r>
              <a:rPr lang="es-PE" dirty="0" smtClean="0"/>
              <a:t>SKELETON</a:t>
            </a:r>
            <a:endParaRPr lang="en-US" dirty="0"/>
          </a:p>
        </p:txBody>
      </p:sp>
      <p:sp>
        <p:nvSpPr>
          <p:cNvPr id="5" name="CuadroTexto 4"/>
          <p:cNvSpPr txBox="1"/>
          <p:nvPr/>
        </p:nvSpPr>
        <p:spPr>
          <a:xfrm>
            <a:off x="2592925" y="1446639"/>
            <a:ext cx="8075076" cy="3231654"/>
          </a:xfrm>
          <a:prstGeom prst="rect">
            <a:avLst/>
          </a:prstGeom>
          <a:noFill/>
        </p:spPr>
        <p:txBody>
          <a:bodyPr wrap="square" rtlCol="0">
            <a:spAutoFit/>
          </a:bodyPr>
          <a:lstStyle/>
          <a:p>
            <a:pPr algn="just"/>
            <a:r>
              <a:rPr lang="es-PE" sz="2400" dirty="0"/>
              <a:t>Un skeleton actúa como puerta de enlace para objetos del lado del servidor y todas las solicitudes de clientes entrantes se </a:t>
            </a:r>
            <a:r>
              <a:rPr lang="es-PE" sz="2400" dirty="0" err="1"/>
              <a:t>enrutan</a:t>
            </a:r>
            <a:r>
              <a:rPr lang="es-PE" sz="2400" dirty="0"/>
              <a:t> a través de él</a:t>
            </a:r>
            <a:r>
              <a:rPr lang="es-PE" sz="2400" dirty="0" smtClean="0"/>
              <a:t>.</a:t>
            </a:r>
          </a:p>
          <a:p>
            <a:pPr algn="just"/>
            <a:r>
              <a:rPr lang="es-PE" sz="2400" dirty="0"/>
              <a:t>El skeleton envuelve la funcionalidad del objeto del servidor y lo expone a los clientes, además al agregar la lógica de la red asegura el canal de comunicación confiable entre los clientes y el servidor</a:t>
            </a:r>
            <a:r>
              <a:rPr lang="es-PE" sz="2400" dirty="0" smtClean="0"/>
              <a:t>.</a:t>
            </a:r>
          </a:p>
          <a:p>
            <a:pPr algn="just"/>
            <a:r>
              <a:rPr lang="es-PE" sz="1000" u="sng" dirty="0">
                <a:hlinkClick r:id="rId2"/>
              </a:rPr>
              <a:t>https://</a:t>
            </a:r>
            <a:r>
              <a:rPr lang="es-PE" sz="1000" u="sng" dirty="0" smtClean="0">
                <a:hlinkClick r:id="rId2"/>
              </a:rPr>
              <a:t>stackoverflow.com/questions/8586206/what-is-stub-on-the-server-and-what-does-skeleton-mean</a:t>
            </a:r>
            <a:endParaRPr lang="es-PE" sz="1100"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888" y="4678293"/>
            <a:ext cx="5743575" cy="1400175"/>
          </a:xfrm>
          <a:prstGeom prst="rect">
            <a:avLst/>
          </a:prstGeom>
        </p:spPr>
      </p:pic>
    </p:spTree>
    <p:extLst>
      <p:ext uri="{BB962C8B-B14F-4D97-AF65-F5344CB8AC3E}">
        <p14:creationId xmlns:p14="http://schemas.microsoft.com/office/powerpoint/2010/main" val="349249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4311" y="466860"/>
            <a:ext cx="10018713" cy="1752599"/>
          </a:xfrm>
        </p:spPr>
        <p:txBody>
          <a:bodyPr/>
          <a:lstStyle/>
          <a:p>
            <a:r>
              <a:rPr lang="es-PE" dirty="0" smtClean="0"/>
              <a:t>SKELETON</a:t>
            </a:r>
            <a:endParaRPr lang="en-US" dirty="0"/>
          </a:p>
        </p:txBody>
      </p:sp>
      <p:sp>
        <p:nvSpPr>
          <p:cNvPr id="5" name="CuadroTexto 4"/>
          <p:cNvSpPr txBox="1"/>
          <p:nvPr/>
        </p:nvSpPr>
        <p:spPr>
          <a:xfrm>
            <a:off x="2592925" y="1953277"/>
            <a:ext cx="8075076" cy="3785652"/>
          </a:xfrm>
          <a:prstGeom prst="rect">
            <a:avLst/>
          </a:prstGeom>
          <a:noFill/>
        </p:spPr>
        <p:txBody>
          <a:bodyPr wrap="square" rtlCol="0">
            <a:spAutoFit/>
          </a:bodyPr>
          <a:lstStyle/>
          <a:p>
            <a:pPr algn="just"/>
            <a:r>
              <a:rPr lang="es-PE" sz="2400" dirty="0"/>
              <a:t>El skeleton es responsable de:</a:t>
            </a:r>
          </a:p>
          <a:p>
            <a:pPr algn="just"/>
            <a:r>
              <a:rPr lang="es-PE" sz="2400" dirty="0"/>
              <a:t>•	Traducir datos entrantes enviados por el </a:t>
            </a:r>
            <a:r>
              <a:rPr lang="es-PE" sz="2400" dirty="0" err="1"/>
              <a:t>stub</a:t>
            </a:r>
            <a:r>
              <a:rPr lang="es-PE" sz="2400" dirty="0"/>
              <a:t> y derivarlos a objetos del servidor.</a:t>
            </a:r>
          </a:p>
          <a:p>
            <a:pPr algn="just"/>
            <a:r>
              <a:rPr lang="es-PE" sz="2400" dirty="0"/>
              <a:t>•	Desmaterialización (</a:t>
            </a:r>
            <a:r>
              <a:rPr lang="es-PE" sz="2400" dirty="0" err="1"/>
              <a:t>deserialización</a:t>
            </a:r>
            <a:r>
              <a:rPr lang="es-PE" sz="2400" dirty="0"/>
              <a:t>) de los argumentos de los datos recibidos.</a:t>
            </a:r>
          </a:p>
          <a:p>
            <a:pPr algn="just"/>
            <a:r>
              <a:rPr lang="es-PE" sz="2400" dirty="0"/>
              <a:t>•	Pasar argumentos a los objetos del cliente (la respuesta).</a:t>
            </a:r>
          </a:p>
          <a:p>
            <a:pPr algn="just"/>
            <a:r>
              <a:rPr lang="es-PE" sz="2400" dirty="0"/>
              <a:t>•	Clasificación de los valores devueltos de los objetos del servidor.</a:t>
            </a:r>
          </a:p>
          <a:p>
            <a:pPr algn="just"/>
            <a:r>
              <a:rPr lang="es-PE" sz="2400" dirty="0"/>
              <a:t>•	Retornar valores al </a:t>
            </a:r>
            <a:r>
              <a:rPr lang="es-PE" sz="2400" dirty="0" err="1"/>
              <a:t>stub</a:t>
            </a:r>
            <a:r>
              <a:rPr lang="es-PE" sz="2400" dirty="0"/>
              <a:t> del cliente a través de la red.</a:t>
            </a:r>
          </a:p>
        </p:txBody>
      </p:sp>
    </p:spTree>
    <p:extLst>
      <p:ext uri="{BB962C8B-B14F-4D97-AF65-F5344CB8AC3E}">
        <p14:creationId xmlns:p14="http://schemas.microsoft.com/office/powerpoint/2010/main" val="338875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CARACTERISTICAS DE RPC</a:t>
            </a:r>
            <a:endParaRPr lang="en-US" dirty="0"/>
          </a:p>
        </p:txBody>
      </p:sp>
      <p:sp>
        <p:nvSpPr>
          <p:cNvPr id="5" name="CuadroTexto 4"/>
          <p:cNvSpPr txBox="1"/>
          <p:nvPr/>
        </p:nvSpPr>
        <p:spPr>
          <a:xfrm>
            <a:off x="2592925" y="1905000"/>
            <a:ext cx="8397765" cy="3046988"/>
          </a:xfrm>
          <a:prstGeom prst="rect">
            <a:avLst/>
          </a:prstGeom>
          <a:noFill/>
        </p:spPr>
        <p:txBody>
          <a:bodyPr wrap="square" rtlCol="0">
            <a:spAutoFit/>
          </a:bodyPr>
          <a:lstStyle/>
          <a:p>
            <a:pPr marL="342900" indent="-342900" algn="just">
              <a:buFont typeface="Arial" panose="020B0604020202020204" pitchFamily="34" charset="0"/>
              <a:buChar char="•"/>
            </a:pPr>
            <a:r>
              <a:rPr lang="es-PE" sz="2400" dirty="0"/>
              <a:t>Pase De </a:t>
            </a:r>
            <a:r>
              <a:rPr lang="es-PE" sz="2400" dirty="0" smtClean="0"/>
              <a:t>Parámetros.</a:t>
            </a:r>
            <a:endParaRPr lang="es-PE" sz="2400" dirty="0"/>
          </a:p>
          <a:p>
            <a:pPr marL="342900" indent="-342900" algn="just">
              <a:buFont typeface="Arial" panose="020B0604020202020204" pitchFamily="34" charset="0"/>
              <a:buChar char="•"/>
            </a:pPr>
            <a:r>
              <a:rPr lang="es-PE" sz="2400" dirty="0" smtClean="0"/>
              <a:t>Enlace</a:t>
            </a:r>
          </a:p>
          <a:p>
            <a:pPr marL="342900" indent="-342900" algn="just">
              <a:buFont typeface="Arial" panose="020B0604020202020204" pitchFamily="34" charset="0"/>
              <a:buChar char="•"/>
            </a:pPr>
            <a:r>
              <a:rPr lang="es-PE" sz="2400" dirty="0" smtClean="0"/>
              <a:t>Protocolo </a:t>
            </a:r>
            <a:r>
              <a:rPr lang="es-PE" sz="2400" dirty="0"/>
              <a:t>De </a:t>
            </a:r>
            <a:r>
              <a:rPr lang="es-PE" sz="2400" dirty="0" smtClean="0"/>
              <a:t>Transporte</a:t>
            </a:r>
          </a:p>
          <a:p>
            <a:pPr marL="342900" indent="-342900" algn="just">
              <a:buFont typeface="Arial" panose="020B0604020202020204" pitchFamily="34" charset="0"/>
              <a:buChar char="•"/>
            </a:pPr>
            <a:r>
              <a:rPr lang="es-PE" sz="2400" dirty="0" smtClean="0"/>
              <a:t>Manejo </a:t>
            </a:r>
            <a:r>
              <a:rPr lang="es-PE" sz="2400" dirty="0"/>
              <a:t>De </a:t>
            </a:r>
            <a:r>
              <a:rPr lang="es-PE" sz="2400" dirty="0" smtClean="0"/>
              <a:t>Excepciones</a:t>
            </a:r>
            <a:endParaRPr lang="es-PE" sz="2400" dirty="0"/>
          </a:p>
          <a:p>
            <a:pPr marL="342900" indent="-342900" algn="just">
              <a:buFont typeface="Arial" panose="020B0604020202020204" pitchFamily="34" charset="0"/>
              <a:buChar char="•"/>
            </a:pPr>
            <a:r>
              <a:rPr lang="es-PE" sz="2400" dirty="0"/>
              <a:t>Semántica De </a:t>
            </a:r>
            <a:r>
              <a:rPr lang="es-PE" sz="2400" dirty="0" smtClean="0"/>
              <a:t>Llamadas</a:t>
            </a:r>
            <a:endParaRPr lang="es-PE" sz="2400" dirty="0"/>
          </a:p>
          <a:p>
            <a:pPr marL="342900" indent="-342900" algn="just">
              <a:buFont typeface="Arial" panose="020B0604020202020204" pitchFamily="34" charset="0"/>
              <a:buChar char="•"/>
            </a:pPr>
            <a:r>
              <a:rPr lang="es-PE" sz="2400" dirty="0"/>
              <a:t>Representación De Los </a:t>
            </a:r>
            <a:r>
              <a:rPr lang="es-PE" sz="2400" dirty="0" smtClean="0"/>
              <a:t>Datos </a:t>
            </a:r>
            <a:endParaRPr lang="es-PE" sz="2400" dirty="0"/>
          </a:p>
          <a:p>
            <a:pPr marL="342900" indent="-342900" algn="just">
              <a:buFont typeface="Arial" panose="020B0604020202020204" pitchFamily="34" charset="0"/>
              <a:buChar char="•"/>
            </a:pPr>
            <a:r>
              <a:rPr lang="es-PE" sz="2400" dirty="0" smtClean="0"/>
              <a:t>Desempeño</a:t>
            </a:r>
            <a:endParaRPr lang="es-PE" sz="2400" dirty="0"/>
          </a:p>
          <a:p>
            <a:pPr marL="342900" indent="-342900" algn="just">
              <a:buFont typeface="Arial" panose="020B0604020202020204" pitchFamily="34" charset="0"/>
              <a:buChar char="•"/>
            </a:pPr>
            <a:r>
              <a:rPr lang="es-PE" sz="2400" dirty="0" smtClean="0"/>
              <a:t>Seguridad</a:t>
            </a:r>
            <a:endParaRPr lang="es-PE" sz="2400" dirty="0"/>
          </a:p>
        </p:txBody>
      </p:sp>
    </p:spTree>
    <p:extLst>
      <p:ext uri="{BB962C8B-B14F-4D97-AF65-F5344CB8AC3E}">
        <p14:creationId xmlns:p14="http://schemas.microsoft.com/office/powerpoint/2010/main" val="27845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PE" dirty="0"/>
              <a:t>Autoadministración</a:t>
            </a:r>
          </a:p>
        </p:txBody>
      </p:sp>
      <p:sp>
        <p:nvSpPr>
          <p:cNvPr id="3" name="Marcador de contenido 2"/>
          <p:cNvSpPr>
            <a:spLocks noGrp="1"/>
          </p:cNvSpPr>
          <p:nvPr>
            <p:ph idx="1"/>
          </p:nvPr>
        </p:nvSpPr>
        <p:spPr/>
        <p:txBody>
          <a:bodyPr>
            <a:normAutofit/>
          </a:bodyPr>
          <a:lstStyle/>
          <a:p>
            <a:endParaRPr lang="es-PE" dirty="0" smtClean="0"/>
          </a:p>
          <a:p>
            <a:endParaRPr lang="es-PE" dirty="0"/>
          </a:p>
          <a:p>
            <a:endParaRPr lang="es-PE" dirty="0" smtClean="0"/>
          </a:p>
          <a:p>
            <a:endParaRPr lang="es-PE" dirty="0"/>
          </a:p>
          <a:p>
            <a:endParaRPr lang="es-PE" dirty="0" smtClean="0"/>
          </a:p>
          <a:p>
            <a:endParaRPr lang="es-PE" dirty="0"/>
          </a:p>
          <a:p>
            <a:endParaRPr lang="es-PE" dirty="0" smtClean="0"/>
          </a:p>
          <a:p>
            <a:endParaRPr lang="es-PE" dirty="0" smtClean="0"/>
          </a:p>
          <a:p>
            <a:endParaRPr lang="es-PE" dirty="0"/>
          </a:p>
        </p:txBody>
      </p:sp>
      <p:pic>
        <p:nvPicPr>
          <p:cNvPr id="6" name="Imagen 5"/>
          <p:cNvPicPr>
            <a:picLocks noChangeAspect="1"/>
          </p:cNvPicPr>
          <p:nvPr/>
        </p:nvPicPr>
        <p:blipFill>
          <a:blip r:embed="rId2"/>
          <a:stretch>
            <a:fillRect/>
          </a:stretch>
        </p:blipFill>
        <p:spPr>
          <a:xfrm>
            <a:off x="4274421" y="2666999"/>
            <a:ext cx="4438490" cy="2662027"/>
          </a:xfrm>
          <a:prstGeom prst="rect">
            <a:avLst/>
          </a:prstGeom>
        </p:spPr>
      </p:pic>
    </p:spTree>
    <p:extLst>
      <p:ext uri="{BB962C8B-B14F-4D97-AF65-F5344CB8AC3E}">
        <p14:creationId xmlns:p14="http://schemas.microsoft.com/office/powerpoint/2010/main" val="16795664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a:t>POSIBLES FALLAS EN RPC</a:t>
            </a:r>
            <a:endParaRPr lang="en-US" dirty="0"/>
          </a:p>
        </p:txBody>
      </p:sp>
      <p:sp>
        <p:nvSpPr>
          <p:cNvPr id="5" name="CuadroTexto 4"/>
          <p:cNvSpPr txBox="1"/>
          <p:nvPr/>
        </p:nvSpPr>
        <p:spPr>
          <a:xfrm>
            <a:off x="2592925" y="1905000"/>
            <a:ext cx="7633641" cy="2677656"/>
          </a:xfrm>
          <a:prstGeom prst="rect">
            <a:avLst/>
          </a:prstGeom>
          <a:noFill/>
        </p:spPr>
        <p:txBody>
          <a:bodyPr wrap="square" rtlCol="0">
            <a:spAutoFit/>
          </a:bodyPr>
          <a:lstStyle/>
          <a:p>
            <a:pPr marL="342900" indent="-342900" algn="just">
              <a:buFont typeface="Arial" panose="020B0604020202020204" pitchFamily="34" charset="0"/>
              <a:buChar char="•"/>
            </a:pPr>
            <a:r>
              <a:rPr lang="es-PE" sz="2400" dirty="0" smtClean="0"/>
              <a:t>El </a:t>
            </a:r>
            <a:r>
              <a:rPr lang="es-PE" sz="2400" dirty="0"/>
              <a:t>cliente es incapaz de localizar al servidor.</a:t>
            </a:r>
          </a:p>
          <a:p>
            <a:pPr marL="342900" indent="-342900" algn="just">
              <a:buFont typeface="Arial" panose="020B0604020202020204" pitchFamily="34" charset="0"/>
              <a:buChar char="•"/>
            </a:pPr>
            <a:r>
              <a:rPr lang="es-PE" sz="2400" dirty="0" smtClean="0"/>
              <a:t>El </a:t>
            </a:r>
            <a:r>
              <a:rPr lang="es-PE" sz="2400" dirty="0"/>
              <a:t>mensaje de petición del cliente al servidor se perdió.</a:t>
            </a:r>
          </a:p>
          <a:p>
            <a:pPr marL="342900" indent="-342900" algn="just">
              <a:buFont typeface="Arial" panose="020B0604020202020204" pitchFamily="34" charset="0"/>
              <a:buChar char="•"/>
            </a:pPr>
            <a:r>
              <a:rPr lang="es-PE" sz="2400" dirty="0" smtClean="0"/>
              <a:t>El </a:t>
            </a:r>
            <a:r>
              <a:rPr lang="es-PE" sz="2400" dirty="0"/>
              <a:t>mensaje de respuesta del servidor al cliente se perdió.</a:t>
            </a:r>
          </a:p>
          <a:p>
            <a:pPr marL="342900" indent="-342900" algn="just">
              <a:buFont typeface="Arial" panose="020B0604020202020204" pitchFamily="34" charset="0"/>
              <a:buChar char="•"/>
            </a:pPr>
            <a:r>
              <a:rPr lang="es-PE" sz="2400" dirty="0" smtClean="0"/>
              <a:t>El </a:t>
            </a:r>
            <a:r>
              <a:rPr lang="es-PE" sz="2400" dirty="0"/>
              <a:t>servidor falló después de recibir una petición.</a:t>
            </a:r>
          </a:p>
          <a:p>
            <a:pPr marL="342900" indent="-342900" algn="just">
              <a:buFont typeface="Arial" panose="020B0604020202020204" pitchFamily="34" charset="0"/>
              <a:buChar char="•"/>
            </a:pPr>
            <a:r>
              <a:rPr lang="es-PE" sz="2400" dirty="0" smtClean="0"/>
              <a:t>El </a:t>
            </a:r>
            <a:r>
              <a:rPr lang="es-PE" sz="2400" dirty="0"/>
              <a:t>cliente falló después de enviar una petición.</a:t>
            </a:r>
          </a:p>
        </p:txBody>
      </p:sp>
    </p:spTree>
    <p:extLst>
      <p:ext uri="{BB962C8B-B14F-4D97-AF65-F5344CB8AC3E}">
        <p14:creationId xmlns:p14="http://schemas.microsoft.com/office/powerpoint/2010/main" val="88370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00388" y="338070"/>
            <a:ext cx="10018713" cy="1752599"/>
          </a:xfrm>
        </p:spPr>
        <p:txBody>
          <a:bodyPr/>
          <a:lstStyle/>
          <a:p>
            <a:r>
              <a:rPr lang="es-PE" dirty="0" err="1"/>
              <a:t>RPCs</a:t>
            </a:r>
            <a:r>
              <a:rPr lang="es-PE" dirty="0"/>
              <a:t>: IMPLEMENTACIONES MAS POPULARES</a:t>
            </a:r>
            <a:endParaRPr lang="en-US" dirty="0"/>
          </a:p>
        </p:txBody>
      </p:sp>
      <p:sp>
        <p:nvSpPr>
          <p:cNvPr id="5" name="CuadroTexto 4"/>
          <p:cNvSpPr txBox="1"/>
          <p:nvPr/>
        </p:nvSpPr>
        <p:spPr>
          <a:xfrm>
            <a:off x="2592925" y="1905000"/>
            <a:ext cx="7633641" cy="3416320"/>
          </a:xfrm>
          <a:prstGeom prst="rect">
            <a:avLst/>
          </a:prstGeom>
          <a:noFill/>
        </p:spPr>
        <p:txBody>
          <a:bodyPr wrap="square" rtlCol="0">
            <a:spAutoFit/>
          </a:bodyPr>
          <a:lstStyle/>
          <a:p>
            <a:pPr algn="just"/>
            <a:r>
              <a:rPr lang="es-PE" sz="2400" dirty="0"/>
              <a:t>•	ONC-RCP: (Open Network Computing, ONC-RCP), desarrollada por </a:t>
            </a:r>
            <a:r>
              <a:rPr lang="es-PE" sz="2400" dirty="0" err="1"/>
              <a:t>Sun</a:t>
            </a:r>
            <a:r>
              <a:rPr lang="es-PE" sz="2400" dirty="0"/>
              <a:t> </a:t>
            </a:r>
            <a:r>
              <a:rPr lang="es-PE" sz="2400" dirty="0" err="1"/>
              <a:t>Microsystem</a:t>
            </a:r>
            <a:r>
              <a:rPr lang="es-PE" sz="2400" dirty="0"/>
              <a:t> y distribuida con casi todos los sistemas UNIX</a:t>
            </a:r>
            <a:r>
              <a:rPr lang="es-PE" sz="2400" dirty="0" smtClean="0"/>
              <a:t>.</a:t>
            </a:r>
          </a:p>
          <a:p>
            <a:pPr algn="just"/>
            <a:endParaRPr lang="es-PE" sz="2400" dirty="0"/>
          </a:p>
          <a:p>
            <a:pPr algn="just"/>
            <a:r>
              <a:rPr lang="es-PE" sz="2400" dirty="0"/>
              <a:t>•	DCE-RPC: (DCE, </a:t>
            </a:r>
            <a:r>
              <a:rPr lang="es-PE" sz="2400" dirty="0" err="1"/>
              <a:t>Distributed</a:t>
            </a:r>
            <a:r>
              <a:rPr lang="es-PE" sz="2400" dirty="0"/>
              <a:t> Computing </a:t>
            </a:r>
            <a:r>
              <a:rPr lang="es-PE" sz="2400" dirty="0" err="1"/>
              <a:t>Enviroment</a:t>
            </a:r>
            <a:r>
              <a:rPr lang="es-PE" sz="2400" dirty="0"/>
              <a:t>) definido por la Fundación de Software Abierto (OSF, Open Software </a:t>
            </a:r>
            <a:r>
              <a:rPr lang="es-PE" sz="2400" dirty="0" err="1"/>
              <a:t>Foundation</a:t>
            </a:r>
            <a:r>
              <a:rPr lang="es-PE" sz="2400" dirty="0"/>
              <a:t>) e incluida en los sistemas operativos Windows.</a:t>
            </a:r>
          </a:p>
        </p:txBody>
      </p:sp>
    </p:spTree>
    <p:extLst>
      <p:ext uri="{BB962C8B-B14F-4D97-AF65-F5344CB8AC3E}">
        <p14:creationId xmlns:p14="http://schemas.microsoft.com/office/powerpoint/2010/main" val="134128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71432" y="170645"/>
            <a:ext cx="10018713" cy="1752599"/>
          </a:xfrm>
        </p:spPr>
        <p:txBody>
          <a:bodyPr/>
          <a:lstStyle/>
          <a:p>
            <a:r>
              <a:rPr lang="es-PE" dirty="0" smtClean="0"/>
              <a:t>CONCLUSIONES</a:t>
            </a:r>
            <a:endParaRPr lang="en-US" dirty="0"/>
          </a:p>
        </p:txBody>
      </p:sp>
      <p:sp>
        <p:nvSpPr>
          <p:cNvPr id="5" name="CuadroTexto 4"/>
          <p:cNvSpPr txBox="1"/>
          <p:nvPr/>
        </p:nvSpPr>
        <p:spPr>
          <a:xfrm>
            <a:off x="2592925" y="1463140"/>
            <a:ext cx="8075076" cy="4893647"/>
          </a:xfrm>
          <a:prstGeom prst="rect">
            <a:avLst/>
          </a:prstGeom>
          <a:noFill/>
        </p:spPr>
        <p:txBody>
          <a:bodyPr wrap="square" rtlCol="0">
            <a:spAutoFit/>
          </a:bodyPr>
          <a:lstStyle/>
          <a:p>
            <a:pPr algn="just"/>
            <a:r>
              <a:rPr lang="es-PE" sz="2400" dirty="0"/>
              <a:t>La posibilidad de separar el trabajo, encapsulándolo en aplicaciones cliente servidor, en donde el cliente y el servidor se desligan a tal grado que no deben saber nada sobre el trabajo del uno y del otro</a:t>
            </a:r>
            <a:r>
              <a:rPr lang="es-PE" sz="2400" dirty="0" smtClean="0"/>
              <a:t>.</a:t>
            </a:r>
          </a:p>
          <a:p>
            <a:pPr algn="just"/>
            <a:endParaRPr lang="es-PE" sz="2400" dirty="0" smtClean="0"/>
          </a:p>
          <a:p>
            <a:pPr algn="just"/>
            <a:r>
              <a:rPr lang="es-PE" sz="2400" dirty="0"/>
              <a:t>Esencialmente permite que objetos distribuidos en distintas máquinas puedan comunicarse entre sí, enviarse mensajes, ejecutar código remoto, etc. sin que el programador tenga que preocuparse del proceso de construir paquetes, gestionar problemas de conexión, controlar errores, etc., intenta simular que el programa está trabajando siempre con objetos en la máquina local.</a:t>
            </a:r>
          </a:p>
        </p:txBody>
      </p:sp>
    </p:spTree>
    <p:extLst>
      <p:ext uri="{BB962C8B-B14F-4D97-AF65-F5344CB8AC3E}">
        <p14:creationId xmlns:p14="http://schemas.microsoft.com/office/powerpoint/2010/main" val="325475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PE" b="1" dirty="0" smtClean="0"/>
              <a:t>COMUNICACIÓN DE SISTEMAS DISTRIBUIDOS</a:t>
            </a:r>
            <a:r>
              <a:rPr lang="es-PE" dirty="0"/>
              <a:t/>
            </a:r>
            <a:br>
              <a:rPr lang="es-PE" dirty="0"/>
            </a:br>
            <a:endParaRPr lang="es-PE" dirty="0"/>
          </a:p>
        </p:txBody>
      </p:sp>
      <p:sp>
        <p:nvSpPr>
          <p:cNvPr id="3" name="Subtítulo 2"/>
          <p:cNvSpPr>
            <a:spLocks noGrp="1"/>
          </p:cNvSpPr>
          <p:nvPr>
            <p:ph type="subTitle" idx="1"/>
          </p:nvPr>
        </p:nvSpPr>
        <p:spPr/>
        <p:txBody>
          <a:bodyPr>
            <a:normAutofit/>
          </a:bodyPr>
          <a:lstStyle/>
          <a:p>
            <a:r>
              <a:rPr lang="es-PE" sz="2400" b="1" u="sng" dirty="0" smtClean="0"/>
              <a:t>COMUNICACIÓN POR MULTRITRANSMISIÓN (MULTICAST)</a:t>
            </a:r>
            <a:endParaRPr lang="es-PE" sz="2400" dirty="0" smtClean="0"/>
          </a:p>
          <a:p>
            <a:endParaRPr lang="es-PE" sz="2400" u="sng" dirty="0"/>
          </a:p>
        </p:txBody>
      </p:sp>
    </p:spTree>
    <p:extLst>
      <p:ext uri="{BB962C8B-B14F-4D97-AF65-F5344CB8AC3E}">
        <p14:creationId xmlns:p14="http://schemas.microsoft.com/office/powerpoint/2010/main" val="29230119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5899" y="247919"/>
            <a:ext cx="10018713" cy="1752599"/>
          </a:xfrm>
        </p:spPr>
        <p:txBody>
          <a:bodyPr/>
          <a:lstStyle/>
          <a:p>
            <a:r>
              <a:rPr lang="es-PE" b="1" u="sng" dirty="0" smtClean="0"/>
              <a:t>FACTORES DE COMUNICACIÓN</a:t>
            </a:r>
            <a:r>
              <a:rPr lang="es-PE" dirty="0" smtClean="0"/>
              <a:t/>
            </a:r>
            <a:br>
              <a:rPr lang="es-PE" dirty="0" smtClean="0"/>
            </a:br>
            <a:endParaRPr lang="es-PE" dirty="0"/>
          </a:p>
        </p:txBody>
      </p:sp>
      <p:sp>
        <p:nvSpPr>
          <p:cNvPr id="3" name="Marcador de contenido 2"/>
          <p:cNvSpPr>
            <a:spLocks noGrp="1"/>
          </p:cNvSpPr>
          <p:nvPr>
            <p:ph idx="1"/>
          </p:nvPr>
        </p:nvSpPr>
        <p:spPr>
          <a:xfrm>
            <a:off x="2337955" y="1600200"/>
            <a:ext cx="9166657" cy="4311022"/>
          </a:xfrm>
        </p:spPr>
        <p:txBody>
          <a:bodyPr>
            <a:noAutofit/>
          </a:bodyPr>
          <a:lstStyle/>
          <a:p>
            <a:pPr marL="0" indent="0">
              <a:buNone/>
            </a:pPr>
            <a:r>
              <a:rPr lang="es-PE" sz="2400" dirty="0"/>
              <a:t>Los diferentes mecanismos de comunicación se caracterizan por los siguientes factores:</a:t>
            </a:r>
          </a:p>
          <a:p>
            <a:pPr lvl="0"/>
            <a:r>
              <a:rPr lang="es-PE" sz="2400" dirty="0"/>
              <a:t>Rendimiento: Latencia, radio de transferencia, ancho de banda</a:t>
            </a:r>
          </a:p>
          <a:p>
            <a:pPr lvl="0"/>
            <a:r>
              <a:rPr lang="es-PE" sz="2400" dirty="0"/>
              <a:t>Escalabilidad: Número de elementos activos</a:t>
            </a:r>
          </a:p>
          <a:p>
            <a:pPr lvl="0"/>
            <a:r>
              <a:rPr lang="es-PE" sz="2400" dirty="0"/>
              <a:t>Fiabilidad: Perdida de mensajes</a:t>
            </a:r>
          </a:p>
          <a:p>
            <a:pPr lvl="0"/>
            <a:r>
              <a:rPr lang="es-PE" sz="2400" dirty="0"/>
              <a:t>Seguridad: Cifrado, certificación</a:t>
            </a:r>
          </a:p>
          <a:p>
            <a:pPr lvl="0"/>
            <a:r>
              <a:rPr lang="es-PE" sz="2400" dirty="0"/>
              <a:t>Movilidad: Equipos móviles</a:t>
            </a:r>
          </a:p>
          <a:p>
            <a:pPr lvl="0"/>
            <a:r>
              <a:rPr lang="es-PE" sz="2400" dirty="0"/>
              <a:t>Calidad de Servicio: Reserva y garantía de anchos de banda</a:t>
            </a:r>
          </a:p>
          <a:p>
            <a:pPr lvl="0"/>
            <a:r>
              <a:rPr lang="es-PE" sz="2400" dirty="0"/>
              <a:t>Comunicación en grupo: </a:t>
            </a:r>
            <a:r>
              <a:rPr lang="es-PE" sz="2400" dirty="0" err="1"/>
              <a:t>Multitransmision</a:t>
            </a:r>
            <a:r>
              <a:rPr lang="es-PE" sz="2400" dirty="0"/>
              <a:t> (</a:t>
            </a:r>
            <a:r>
              <a:rPr lang="es-PE" sz="2400" dirty="0" err="1"/>
              <a:t>Multicast</a:t>
            </a:r>
            <a:r>
              <a:rPr lang="es-PE" sz="2400" dirty="0"/>
              <a:t>)</a:t>
            </a:r>
          </a:p>
          <a:p>
            <a:endParaRPr lang="es-PE" sz="2400" dirty="0"/>
          </a:p>
        </p:txBody>
      </p:sp>
    </p:spTree>
    <p:extLst>
      <p:ext uri="{BB962C8B-B14F-4D97-AF65-F5344CB8AC3E}">
        <p14:creationId xmlns:p14="http://schemas.microsoft.com/office/powerpoint/2010/main" val="37043000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08462" y="353946"/>
            <a:ext cx="9720302" cy="1280890"/>
          </a:xfrm>
        </p:spPr>
        <p:txBody>
          <a:bodyPr>
            <a:normAutofit fontScale="90000"/>
          </a:bodyPr>
          <a:lstStyle/>
          <a:p>
            <a:r>
              <a:rPr lang="es-PE" dirty="0"/>
              <a:t>Entre los diferentes tipos de middleware en Sistemas Distribuidos tenemos:</a:t>
            </a:r>
            <a:br>
              <a:rPr lang="es-PE" dirty="0"/>
            </a:br>
            <a:endParaRPr lang="es-PE" dirty="0"/>
          </a:p>
        </p:txBody>
      </p:sp>
      <p:sp>
        <p:nvSpPr>
          <p:cNvPr id="3" name="Marcador de contenido 2"/>
          <p:cNvSpPr>
            <a:spLocks noGrp="1"/>
          </p:cNvSpPr>
          <p:nvPr>
            <p:ph idx="1"/>
          </p:nvPr>
        </p:nvSpPr>
        <p:spPr>
          <a:xfrm>
            <a:off x="2208462" y="2008908"/>
            <a:ext cx="9682452" cy="3777622"/>
          </a:xfrm>
        </p:spPr>
        <p:txBody>
          <a:bodyPr>
            <a:noAutofit/>
          </a:bodyPr>
          <a:lstStyle/>
          <a:p>
            <a:pPr lvl="0"/>
            <a:r>
              <a:rPr lang="es-PE" sz="2400" dirty="0"/>
              <a:t>Llamadas a procedimientos remotos</a:t>
            </a:r>
          </a:p>
          <a:p>
            <a:pPr lvl="0"/>
            <a:r>
              <a:rPr lang="es-PE" sz="2400" dirty="0"/>
              <a:t>Comunicación orientada a mensajes</a:t>
            </a:r>
          </a:p>
          <a:p>
            <a:pPr lvl="0"/>
            <a:r>
              <a:rPr lang="es-PE" sz="2400" dirty="0"/>
              <a:t>Comunicación orientada a flujos</a:t>
            </a:r>
          </a:p>
          <a:p>
            <a:pPr lvl="0"/>
            <a:r>
              <a:rPr lang="es-PE" sz="2400" dirty="0"/>
              <a:t>Comunicación por </a:t>
            </a:r>
            <a:r>
              <a:rPr lang="es-PE" sz="2400" dirty="0" err="1" smtClean="0"/>
              <a:t>Multitransmision</a:t>
            </a:r>
            <a:endParaRPr lang="es-PE" sz="2400" dirty="0" smtClean="0"/>
          </a:p>
          <a:p>
            <a:pPr lvl="0"/>
            <a:endParaRPr lang="es-PE" sz="2400" dirty="0" smtClean="0"/>
          </a:p>
          <a:p>
            <a:pPr marL="0" indent="0">
              <a:buNone/>
            </a:pPr>
            <a:r>
              <a:rPr lang="es-PE" sz="2400" dirty="0"/>
              <a:t>Considerando que el middleware representa una capa de Software que oculta la heterogeneidad de redes subyacentes, Sistemas operativos y Lenguajes de programación.</a:t>
            </a:r>
          </a:p>
          <a:p>
            <a:pPr marL="0" lvl="0" indent="0">
              <a:buNone/>
            </a:pPr>
            <a:endParaRPr lang="es-PE" sz="2400" dirty="0"/>
          </a:p>
          <a:p>
            <a:endParaRPr lang="es-PE" sz="2400" dirty="0"/>
          </a:p>
        </p:txBody>
      </p:sp>
    </p:spTree>
    <p:extLst>
      <p:ext uri="{BB962C8B-B14F-4D97-AF65-F5344CB8AC3E}">
        <p14:creationId xmlns:p14="http://schemas.microsoft.com/office/powerpoint/2010/main" val="34946590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44779" y="107371"/>
            <a:ext cx="9599075" cy="1280890"/>
          </a:xfrm>
        </p:spPr>
        <p:txBody>
          <a:bodyPr>
            <a:normAutofit fontScale="90000"/>
          </a:bodyPr>
          <a:lstStyle/>
          <a:p>
            <a:r>
              <a:rPr lang="es-PE" b="1" u="sng" dirty="0"/>
              <a:t>COMUNICACIÓN POR </a:t>
            </a:r>
            <a:r>
              <a:rPr lang="es-PE" b="1" u="sng" dirty="0" smtClean="0"/>
              <a:t>MULTITRANSMISION</a:t>
            </a:r>
            <a:endParaRPr lang="es-PE" dirty="0"/>
          </a:p>
        </p:txBody>
      </p:sp>
      <p:sp>
        <p:nvSpPr>
          <p:cNvPr id="3" name="Marcador de contenido 2"/>
          <p:cNvSpPr>
            <a:spLocks noGrp="1"/>
          </p:cNvSpPr>
          <p:nvPr>
            <p:ph idx="1"/>
          </p:nvPr>
        </p:nvSpPr>
        <p:spPr>
          <a:xfrm>
            <a:off x="991499" y="1153380"/>
            <a:ext cx="10756179" cy="3717895"/>
          </a:xfrm>
        </p:spPr>
        <p:txBody>
          <a:bodyPr>
            <a:noAutofit/>
          </a:bodyPr>
          <a:lstStyle/>
          <a:p>
            <a:pPr algn="just"/>
            <a:r>
              <a:rPr lang="es-PE" sz="2400" dirty="0"/>
              <a:t>Comunicación por </a:t>
            </a:r>
            <a:r>
              <a:rPr lang="es-PE" sz="2400" dirty="0" err="1"/>
              <a:t>multitransmisión</a:t>
            </a:r>
            <a:r>
              <a:rPr lang="es-PE" sz="2400" dirty="0"/>
              <a:t> de Sistemas Distribuidos es el soporte para enviar datos de un emisor o varios destinatarios</a:t>
            </a:r>
            <a:r>
              <a:rPr lang="es-PE" sz="2400" dirty="0" smtClean="0"/>
              <a:t>. </a:t>
            </a:r>
            <a:r>
              <a:rPr lang="es-PE" sz="2400" dirty="0"/>
              <a:t>este aspecto a pertenecido al dominio de los protocolos de red.</a:t>
            </a:r>
          </a:p>
          <a:p>
            <a:pPr algn="just"/>
            <a:r>
              <a:rPr lang="es-PE" sz="2400" dirty="0"/>
              <a:t>Con la llegada de la tecnología punto a punto se volvió más sencillo configurar rutas de comunicación, debido a que se utilizan típicamente en la capa de aplicación.</a:t>
            </a:r>
          </a:p>
          <a:p>
            <a:pPr algn="just"/>
            <a:r>
              <a:rPr lang="es-PE" sz="2400" dirty="0"/>
              <a:t>La comunicación por </a:t>
            </a:r>
            <a:r>
              <a:rPr lang="es-PE" sz="2400" dirty="0" err="1"/>
              <a:t>multitrasmisión</a:t>
            </a:r>
            <a:r>
              <a:rPr lang="es-PE" sz="2400" dirty="0"/>
              <a:t> también puede lograrse de maneras diferentes a la configuración explicita de rutas de comunicación.</a:t>
            </a:r>
          </a:p>
        </p:txBody>
      </p:sp>
      <p:pic>
        <p:nvPicPr>
          <p:cNvPr id="4" name="Imagen 3"/>
          <p:cNvPicPr/>
          <p:nvPr/>
        </p:nvPicPr>
        <p:blipFill rotWithShape="1">
          <a:blip r:embed="rId2" cstate="print">
            <a:extLst>
              <a:ext uri="{28A0092B-C50C-407E-A947-70E740481C1C}">
                <a14:useLocalDpi xmlns:a14="http://schemas.microsoft.com/office/drawing/2010/main" val="0"/>
              </a:ext>
            </a:extLst>
          </a:blip>
          <a:srcRect l="35846" t="41580" r="31285" b="17835"/>
          <a:stretch/>
        </p:blipFill>
        <p:spPr bwMode="auto">
          <a:xfrm>
            <a:off x="8593396" y="4636394"/>
            <a:ext cx="3358197" cy="2221606"/>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9278590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87775" y="374728"/>
            <a:ext cx="8911687" cy="1280890"/>
          </a:xfrm>
        </p:spPr>
        <p:txBody>
          <a:bodyPr/>
          <a:lstStyle/>
          <a:p>
            <a:r>
              <a:rPr lang="es-PE" b="1" u="sng" dirty="0"/>
              <a:t>ALGUNOS TIPOS DE MULTICAST</a:t>
            </a:r>
            <a:r>
              <a:rPr lang="es-PE" b="1" u="sng" dirty="0" smtClean="0"/>
              <a:t>:</a:t>
            </a:r>
            <a:endParaRPr lang="es-PE" dirty="0"/>
          </a:p>
        </p:txBody>
      </p:sp>
      <p:sp>
        <p:nvSpPr>
          <p:cNvPr id="3" name="Marcador de contenido 2"/>
          <p:cNvSpPr>
            <a:spLocks noGrp="1"/>
          </p:cNvSpPr>
          <p:nvPr>
            <p:ph idx="1"/>
          </p:nvPr>
        </p:nvSpPr>
        <p:spPr>
          <a:xfrm>
            <a:off x="930942" y="1506828"/>
            <a:ext cx="10025351" cy="3926412"/>
          </a:xfrm>
        </p:spPr>
        <p:txBody>
          <a:bodyPr>
            <a:normAutofit/>
          </a:bodyPr>
          <a:lstStyle/>
          <a:p>
            <a:pPr lvl="0" algn="just"/>
            <a:r>
              <a:rPr lang="es-PE" sz="2000" b="1" dirty="0" err="1"/>
              <a:t>Multicast</a:t>
            </a:r>
            <a:r>
              <a:rPr lang="es-PE" sz="2000" b="1" dirty="0"/>
              <a:t> no </a:t>
            </a:r>
            <a:r>
              <a:rPr lang="es-PE" sz="2000" b="1" dirty="0" err="1"/>
              <a:t>flable</a:t>
            </a:r>
            <a:r>
              <a:rPr lang="es-PE" sz="2000" b="1" dirty="0"/>
              <a:t>:</a:t>
            </a:r>
            <a:r>
              <a:rPr lang="es-PE" sz="2000" dirty="0"/>
              <a:t> se realiza un intento de transmitir el mensaje a todos los miembros del grupo. Sin embargo, no hay garantía de que el mensaje se entregue a todos los nodos.</a:t>
            </a:r>
          </a:p>
          <a:p>
            <a:pPr lvl="0" algn="just"/>
            <a:r>
              <a:rPr lang="es-PE" sz="2000" b="1" dirty="0" err="1"/>
              <a:t>Multicast</a:t>
            </a:r>
            <a:r>
              <a:rPr lang="es-PE" sz="2000" b="1" dirty="0"/>
              <a:t> </a:t>
            </a:r>
            <a:r>
              <a:rPr lang="es-PE" sz="2000" b="1" dirty="0" err="1"/>
              <a:t>flable</a:t>
            </a:r>
            <a:r>
              <a:rPr lang="es-PE" sz="2000" b="1" dirty="0"/>
              <a:t>:</a:t>
            </a:r>
            <a:r>
              <a:rPr lang="es-PE" sz="2000" dirty="0"/>
              <a:t> el mensaje es recibido por todos los nodos en funcionamiento, al menos una vez.</a:t>
            </a:r>
          </a:p>
          <a:p>
            <a:pPr lvl="0" algn="just"/>
            <a:r>
              <a:rPr lang="es-PE" sz="2000" b="1" dirty="0" err="1"/>
              <a:t>Multicast</a:t>
            </a:r>
            <a:r>
              <a:rPr lang="es-PE" sz="2000" b="1" dirty="0"/>
              <a:t> </a:t>
            </a:r>
            <a:r>
              <a:rPr lang="es-PE" sz="2000" b="1" dirty="0" err="1"/>
              <a:t>atomico</a:t>
            </a:r>
            <a:r>
              <a:rPr lang="es-PE" sz="2000" b="1" dirty="0"/>
              <a:t>:</a:t>
            </a:r>
            <a:r>
              <a:rPr lang="es-PE" sz="2000" dirty="0"/>
              <a:t> el mensaje transmitido a todos los miembros del grupo es recibido por todos o ninguno. Ej. Servidores </a:t>
            </a:r>
            <a:r>
              <a:rPr lang="es-PE" sz="2000" dirty="0" err="1"/>
              <a:t>relicados</a:t>
            </a:r>
            <a:r>
              <a:rPr lang="es-PE" sz="2000" dirty="0"/>
              <a:t> que deben mantener un mismo estado.</a:t>
            </a:r>
          </a:p>
          <a:p>
            <a:pPr lvl="0" algn="just"/>
            <a:r>
              <a:rPr lang="es-PE" sz="2000" b="1" dirty="0" err="1"/>
              <a:t>Multicast</a:t>
            </a:r>
            <a:r>
              <a:rPr lang="es-PE" sz="2000" b="1" dirty="0"/>
              <a:t> atómico serializado:</a:t>
            </a:r>
            <a:r>
              <a:rPr lang="es-PE" sz="2000" dirty="0"/>
              <a:t> es la entrega de mensajes atómicos con la secuencia de la entrega constante.</a:t>
            </a:r>
          </a:p>
          <a:p>
            <a:pPr marL="0" indent="0" algn="just">
              <a:buNone/>
            </a:pPr>
            <a:endParaRPr lang="es-PE" sz="2000" dirty="0"/>
          </a:p>
        </p:txBody>
      </p:sp>
      <p:pic>
        <p:nvPicPr>
          <p:cNvPr id="4" name="Imagen 3"/>
          <p:cNvPicPr/>
          <p:nvPr/>
        </p:nvPicPr>
        <p:blipFill rotWithShape="1">
          <a:blip r:embed="rId2" cstate="print">
            <a:extLst>
              <a:ext uri="{28A0092B-C50C-407E-A947-70E740481C1C}">
                <a14:useLocalDpi xmlns:a14="http://schemas.microsoft.com/office/drawing/2010/main" val="0"/>
              </a:ext>
            </a:extLst>
          </a:blip>
          <a:srcRect l="54696" t="51398" r="9618" b="11147"/>
          <a:stretch/>
        </p:blipFill>
        <p:spPr bwMode="auto">
          <a:xfrm>
            <a:off x="6733481" y="4457701"/>
            <a:ext cx="4779645" cy="2400300"/>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6417573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5673" y="624110"/>
            <a:ext cx="9758939" cy="1280890"/>
          </a:xfrm>
        </p:spPr>
        <p:txBody>
          <a:bodyPr>
            <a:normAutofit fontScale="90000"/>
          </a:bodyPr>
          <a:lstStyle/>
          <a:p>
            <a:r>
              <a:rPr lang="es-PE" b="1" dirty="0"/>
              <a:t>MULTITRANSMISION A NIVEL DE </a:t>
            </a:r>
            <a:r>
              <a:rPr lang="es-PE" b="1" dirty="0" smtClean="0"/>
              <a:t>TEMPORAL</a:t>
            </a:r>
            <a:endParaRPr lang="es-PE" dirty="0"/>
          </a:p>
        </p:txBody>
      </p:sp>
      <p:sp>
        <p:nvSpPr>
          <p:cNvPr id="3" name="Marcador de contenido 2"/>
          <p:cNvSpPr>
            <a:spLocks noGrp="1"/>
          </p:cNvSpPr>
          <p:nvPr>
            <p:ph idx="1"/>
          </p:nvPr>
        </p:nvSpPr>
        <p:spPr>
          <a:xfrm>
            <a:off x="1539611" y="1751527"/>
            <a:ext cx="8915400" cy="2878040"/>
          </a:xfrm>
        </p:spPr>
        <p:txBody>
          <a:bodyPr>
            <a:normAutofit/>
          </a:bodyPr>
          <a:lstStyle/>
          <a:p>
            <a:pPr marL="0" indent="0" algn="just">
              <a:buNone/>
            </a:pPr>
            <a:r>
              <a:rPr lang="es-PE" sz="2400" dirty="0"/>
              <a:t>Ciertas aplicaciones requieren que los mensajes se reciban en el ordenamiento temporal en que fueron emitidos:</a:t>
            </a:r>
          </a:p>
          <a:p>
            <a:pPr lvl="0" algn="just"/>
            <a:r>
              <a:rPr lang="es-PE" sz="2400" dirty="0" err="1"/>
              <a:t>Multicast</a:t>
            </a:r>
            <a:r>
              <a:rPr lang="es-PE" sz="2400" dirty="0"/>
              <a:t> totalmente ordenado</a:t>
            </a:r>
          </a:p>
          <a:p>
            <a:pPr lvl="0" algn="just"/>
            <a:r>
              <a:rPr lang="es-PE" sz="2400" dirty="0" err="1"/>
              <a:t>Multicast</a:t>
            </a:r>
            <a:r>
              <a:rPr lang="es-PE" sz="2400" dirty="0"/>
              <a:t> causal</a:t>
            </a:r>
          </a:p>
          <a:p>
            <a:pPr algn="just"/>
            <a:endParaRPr lang="es-PE" sz="2400" dirty="0"/>
          </a:p>
        </p:txBody>
      </p:sp>
      <p:pic>
        <p:nvPicPr>
          <p:cNvPr id="4" name="Imagen 3"/>
          <p:cNvPicPr/>
          <p:nvPr/>
        </p:nvPicPr>
        <p:blipFill rotWithShape="1">
          <a:blip r:embed="rId2" cstate="print">
            <a:extLst>
              <a:ext uri="{28A0092B-C50C-407E-A947-70E740481C1C}">
                <a14:useLocalDpi xmlns:a14="http://schemas.microsoft.com/office/drawing/2010/main" val="0"/>
              </a:ext>
            </a:extLst>
          </a:blip>
          <a:srcRect l="44592" t="46750" r="4239" b="18789"/>
          <a:stretch/>
        </p:blipFill>
        <p:spPr bwMode="auto">
          <a:xfrm>
            <a:off x="4542024" y="3585992"/>
            <a:ext cx="7428303" cy="3272007"/>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03827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48245" y="624110"/>
            <a:ext cx="9956367" cy="1280890"/>
          </a:xfrm>
        </p:spPr>
        <p:txBody>
          <a:bodyPr>
            <a:normAutofit fontScale="90000"/>
          </a:bodyPr>
          <a:lstStyle/>
          <a:p>
            <a:r>
              <a:rPr lang="es-PE" b="1" dirty="0"/>
              <a:t>MULTITRANSMISION A NIVEL DE APLICACIÓN</a:t>
            </a:r>
            <a:endParaRPr lang="es-PE" dirty="0"/>
          </a:p>
        </p:txBody>
      </p:sp>
      <p:sp>
        <p:nvSpPr>
          <p:cNvPr id="3" name="Marcador de contenido 2"/>
          <p:cNvSpPr>
            <a:spLocks noGrp="1"/>
          </p:cNvSpPr>
          <p:nvPr>
            <p:ph idx="1"/>
          </p:nvPr>
        </p:nvSpPr>
        <p:spPr>
          <a:xfrm>
            <a:off x="2068728" y="1645227"/>
            <a:ext cx="8915400" cy="3777622"/>
          </a:xfrm>
        </p:spPr>
        <p:txBody>
          <a:bodyPr>
            <a:normAutofit/>
          </a:bodyPr>
          <a:lstStyle/>
          <a:p>
            <a:r>
              <a:rPr lang="es-PE" sz="2400" dirty="0" smtClean="0"/>
              <a:t>Es cuando los </a:t>
            </a:r>
            <a:r>
              <a:rPr lang="es-PE" sz="2400" dirty="0"/>
              <a:t>nodos se organizan en una </a:t>
            </a:r>
            <a:r>
              <a:rPr lang="es-PE" sz="2400" b="1" dirty="0"/>
              <a:t>red sobrepuesta</a:t>
            </a:r>
            <a:r>
              <a:rPr lang="es-PE" sz="2400" dirty="0"/>
              <a:t>, la cual después se utiliza para diseminar la información a sus miembros. </a:t>
            </a:r>
            <a:endParaRPr lang="es-PE" sz="2400" dirty="0" smtClean="0"/>
          </a:p>
          <a:p>
            <a:r>
              <a:rPr lang="es-PE" sz="2400" dirty="0"/>
              <a:t>Una observación importante es que los </a:t>
            </a:r>
            <a:r>
              <a:rPr lang="es-PE" sz="2400" dirty="0" err="1"/>
              <a:t>ruteadores</a:t>
            </a:r>
            <a:r>
              <a:rPr lang="es-PE" sz="2400" dirty="0"/>
              <a:t> de red no están organizados en grupos de miembros. En consecuencia, las conexiones de enrutamiento dentro de la red sobrepuesta pueden o no ser óptimos en comparación a un enrutamiento a nivel de red.</a:t>
            </a:r>
          </a:p>
          <a:p>
            <a:endParaRPr lang="es-PE" sz="2400" dirty="0"/>
          </a:p>
        </p:txBody>
      </p:sp>
    </p:spTree>
    <p:extLst>
      <p:ext uri="{BB962C8B-B14F-4D97-AF65-F5344CB8AC3E}">
        <p14:creationId xmlns:p14="http://schemas.microsoft.com/office/powerpoint/2010/main" val="3189811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PE" dirty="0" smtClean="0"/>
              <a:t>  </a:t>
            </a:r>
            <a:r>
              <a:rPr lang="es-PE" sz="4000" dirty="0" smtClean="0"/>
              <a:t>Autoadministración de Sistemas   Distribuidos</a:t>
            </a:r>
            <a:endParaRPr lang="es-PE" sz="4000" dirty="0"/>
          </a:p>
        </p:txBody>
      </p:sp>
      <p:sp>
        <p:nvSpPr>
          <p:cNvPr id="3" name="Marcador de contenido 2"/>
          <p:cNvSpPr>
            <a:spLocks noGrp="1"/>
          </p:cNvSpPr>
          <p:nvPr>
            <p:ph idx="1"/>
          </p:nvPr>
        </p:nvSpPr>
        <p:spPr/>
        <p:txBody>
          <a:bodyPr>
            <a:normAutofit/>
          </a:bodyPr>
          <a:lstStyle/>
          <a:p>
            <a:r>
              <a:rPr lang="es-PE" sz="2800" dirty="0" smtClean="0"/>
              <a:t>Los sistemas en los negocios dependerán de lo que se requieren las  industrias de IT  para asegurar su funcionamiento y complidad de las y poder trabajar en  equipo empresas</a:t>
            </a:r>
          </a:p>
          <a:p>
            <a:r>
              <a:rPr lang="es-PE" sz="2800" dirty="0" smtClean="0"/>
              <a:t>Según Sr.Witehead, la solución estaría en la autoadministración  de los proceso informáticos en poder ejecutarse sin la necesidad de la intervención humana.</a:t>
            </a:r>
          </a:p>
          <a:p>
            <a:endParaRPr lang="es-PE" sz="2800" dirty="0"/>
          </a:p>
        </p:txBody>
      </p:sp>
    </p:spTree>
    <p:extLst>
      <p:ext uri="{BB962C8B-B14F-4D97-AF65-F5344CB8AC3E}">
        <p14:creationId xmlns:p14="http://schemas.microsoft.com/office/powerpoint/2010/main" val="5164329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3327" y="624110"/>
            <a:ext cx="9821285" cy="1280890"/>
          </a:xfrm>
        </p:spPr>
        <p:txBody>
          <a:bodyPr>
            <a:normAutofit fontScale="90000"/>
          </a:bodyPr>
          <a:lstStyle/>
          <a:p>
            <a:r>
              <a:rPr lang="es-PE" b="1" dirty="0"/>
              <a:t>E</a:t>
            </a:r>
            <a:r>
              <a:rPr lang="es-PE" b="1" dirty="0" smtClean="0"/>
              <a:t>xisten </a:t>
            </a:r>
            <a:r>
              <a:rPr lang="es-PE" b="1" dirty="0"/>
              <a:t>2 métodos para el desarrollo del diseño de la red </a:t>
            </a:r>
            <a:r>
              <a:rPr lang="es-PE" b="1" dirty="0" smtClean="0"/>
              <a:t>sobrepuesta:</a:t>
            </a:r>
            <a:endParaRPr lang="es-PE" b="1" dirty="0"/>
          </a:p>
        </p:txBody>
      </p:sp>
      <p:sp>
        <p:nvSpPr>
          <p:cNvPr id="3" name="Marcador de contenido 2"/>
          <p:cNvSpPr>
            <a:spLocks noGrp="1"/>
          </p:cNvSpPr>
          <p:nvPr>
            <p:ph idx="1"/>
          </p:nvPr>
        </p:nvSpPr>
        <p:spPr>
          <a:xfrm>
            <a:off x="1591685" y="2488354"/>
            <a:ext cx="9912927" cy="3777622"/>
          </a:xfrm>
        </p:spPr>
        <p:txBody>
          <a:bodyPr>
            <a:noAutofit/>
          </a:bodyPr>
          <a:lstStyle/>
          <a:p>
            <a:pPr lvl="0" algn="just"/>
            <a:r>
              <a:rPr lang="es-PE" sz="2200" dirty="0"/>
              <a:t>Primero, los nodos pueden organizarse por sí mismos de manera directa de un árbol, por ende significaría que existe una única ruta (SOBREPUESTA) entre cada par de nodos</a:t>
            </a:r>
            <a:r>
              <a:rPr lang="es-PE" sz="2200" dirty="0" smtClean="0"/>
              <a:t>.</a:t>
            </a:r>
            <a:endParaRPr lang="es-PE" sz="2200" dirty="0"/>
          </a:p>
          <a:p>
            <a:pPr lvl="0" algn="just"/>
            <a:r>
              <a:rPr lang="es-PE" sz="2200" dirty="0"/>
              <a:t>Un método alterno es que los nodos se organicen en una red acoplada en la que cada nodo tendrá varios vecinos y en general existían múltiples rutas entra cada par de nodos</a:t>
            </a:r>
            <a:r>
              <a:rPr lang="es-PE" sz="2200" dirty="0" smtClean="0"/>
              <a:t>.</a:t>
            </a:r>
          </a:p>
          <a:p>
            <a:pPr marL="0" indent="0" algn="just">
              <a:buNone/>
            </a:pPr>
            <a:r>
              <a:rPr lang="es-PE" sz="2200" dirty="0" smtClean="0"/>
              <a:t>La </a:t>
            </a:r>
            <a:r>
              <a:rPr lang="es-PE" sz="2200" dirty="0"/>
              <a:t>principal diferencia entre los 2, es que generalmente el último proporciona mayor fuerza: si una conexión falla (digamos, porque un nodo falla), aun existiría una oportunidad de diseminar la información sin tener que organizar de inmediato toda la red sobrepuesta.</a:t>
            </a:r>
          </a:p>
          <a:p>
            <a:pPr marL="0" lvl="0" indent="0" algn="just">
              <a:buNone/>
            </a:pPr>
            <a:endParaRPr lang="es-PE" sz="2200" dirty="0"/>
          </a:p>
          <a:p>
            <a:pPr algn="just"/>
            <a:endParaRPr lang="es-PE" sz="2200" dirty="0"/>
          </a:p>
        </p:txBody>
      </p:sp>
    </p:spTree>
    <p:extLst>
      <p:ext uri="{BB962C8B-B14F-4D97-AF65-F5344CB8AC3E}">
        <p14:creationId xmlns:p14="http://schemas.microsoft.com/office/powerpoint/2010/main" val="7022193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65561" y="509810"/>
            <a:ext cx="9502094" cy="1280890"/>
          </a:xfrm>
        </p:spPr>
        <p:txBody>
          <a:bodyPr>
            <a:normAutofit fontScale="90000"/>
          </a:bodyPr>
          <a:lstStyle/>
          <a:p>
            <a:pPr algn="just"/>
            <a:r>
              <a:rPr lang="es-PE" b="1" dirty="0"/>
              <a:t>Ahora se utilizan técnicas de </a:t>
            </a:r>
            <a:r>
              <a:rPr lang="es-PE" b="1" dirty="0" err="1"/>
              <a:t>multitransmisión</a:t>
            </a:r>
            <a:r>
              <a:rPr lang="es-PE" b="1" dirty="0"/>
              <a:t> a nivel de aplicación que pueden ser:</a:t>
            </a:r>
            <a:br>
              <a:rPr lang="es-PE" b="1" dirty="0"/>
            </a:br>
            <a:endParaRPr lang="es-PE" b="1" dirty="0"/>
          </a:p>
        </p:txBody>
      </p:sp>
      <p:sp>
        <p:nvSpPr>
          <p:cNvPr id="3" name="Marcador de contenido 2"/>
          <p:cNvSpPr>
            <a:spLocks noGrp="1"/>
          </p:cNvSpPr>
          <p:nvPr>
            <p:ph idx="1"/>
          </p:nvPr>
        </p:nvSpPr>
        <p:spPr>
          <a:xfrm>
            <a:off x="1865561" y="1790700"/>
            <a:ext cx="9639051" cy="4120522"/>
          </a:xfrm>
        </p:spPr>
        <p:txBody>
          <a:bodyPr>
            <a:normAutofit/>
          </a:bodyPr>
          <a:lstStyle/>
          <a:p>
            <a:pPr lvl="0"/>
            <a:r>
              <a:rPr lang="es-PE" sz="2800" dirty="0" smtClean="0"/>
              <a:t>Arboles </a:t>
            </a:r>
            <a:r>
              <a:rPr lang="es-PE" sz="2800" dirty="0"/>
              <a:t>de Intercambio</a:t>
            </a:r>
          </a:p>
          <a:p>
            <a:pPr lvl="0"/>
            <a:r>
              <a:rPr lang="es-PE" sz="2800" dirty="0" err="1" smtClean="0"/>
              <a:t>Gossiping</a:t>
            </a:r>
            <a:endParaRPr lang="es-PE" sz="2800" dirty="0" smtClean="0"/>
          </a:p>
          <a:p>
            <a:pPr lvl="0"/>
            <a:endParaRPr lang="es-PE" sz="2800" dirty="0"/>
          </a:p>
          <a:p>
            <a:pPr lvl="0"/>
            <a:endParaRPr lang="es-PE" sz="2800" dirty="0"/>
          </a:p>
          <a:p>
            <a:endParaRPr lang="es-PE" sz="2800" dirty="0"/>
          </a:p>
        </p:txBody>
      </p:sp>
    </p:spTree>
    <p:extLst>
      <p:ext uri="{BB962C8B-B14F-4D97-AF65-F5344CB8AC3E}">
        <p14:creationId xmlns:p14="http://schemas.microsoft.com/office/powerpoint/2010/main" val="22148063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04255" y="658400"/>
            <a:ext cx="8911687" cy="1280890"/>
          </a:xfrm>
        </p:spPr>
        <p:txBody>
          <a:bodyPr>
            <a:normAutofit fontScale="90000"/>
          </a:bodyPr>
          <a:lstStyle/>
          <a:p>
            <a:r>
              <a:rPr lang="es-PE" b="1" dirty="0" smtClean="0"/>
              <a:t>I. ARBOLES DE INTERCAMBIO</a:t>
            </a:r>
            <a:br>
              <a:rPr lang="es-PE" b="1" dirty="0" smtClean="0"/>
            </a:br>
            <a:endParaRPr lang="es-PE" b="1" dirty="0"/>
          </a:p>
        </p:txBody>
      </p:sp>
      <p:sp>
        <p:nvSpPr>
          <p:cNvPr id="3" name="Marcador de contenido 2"/>
          <p:cNvSpPr>
            <a:spLocks noGrp="1"/>
          </p:cNvSpPr>
          <p:nvPr>
            <p:ph idx="1"/>
          </p:nvPr>
        </p:nvSpPr>
        <p:spPr>
          <a:xfrm>
            <a:off x="1103898" y="3080378"/>
            <a:ext cx="10212388" cy="3777622"/>
          </a:xfrm>
        </p:spPr>
        <p:txBody>
          <a:bodyPr>
            <a:normAutofit fontScale="92500" lnSpcReduction="20000"/>
          </a:bodyPr>
          <a:lstStyle/>
          <a:p>
            <a:pPr marL="0" indent="0">
              <a:buNone/>
            </a:pPr>
            <a:endParaRPr lang="es-PE" dirty="0" smtClean="0"/>
          </a:p>
          <a:p>
            <a:pPr marL="0" indent="0">
              <a:buNone/>
            </a:pPr>
            <a:endParaRPr lang="es-PE" dirty="0"/>
          </a:p>
          <a:p>
            <a:pPr marL="0" indent="0">
              <a:buNone/>
            </a:pPr>
            <a:r>
              <a:rPr lang="es-PE" dirty="0" smtClean="0"/>
              <a:t>Donde </a:t>
            </a:r>
            <a:r>
              <a:rPr lang="es-PE" dirty="0"/>
              <a:t>los nodos  pueden organizarse por sí mismos de manera directa en un árbol, por tanto existe una ruta única entre cada para los nodos. La calidad de un árbol de </a:t>
            </a:r>
            <a:r>
              <a:rPr lang="es-PE" dirty="0" err="1"/>
              <a:t>multitransmisión</a:t>
            </a:r>
            <a:r>
              <a:rPr lang="es-PE" dirty="0"/>
              <a:t> se mide por tres métricas:</a:t>
            </a:r>
          </a:p>
          <a:p>
            <a:pPr lvl="0"/>
            <a:r>
              <a:rPr lang="es-PE" b="1" dirty="0"/>
              <a:t>Tensión del vínculo:</a:t>
            </a:r>
            <a:r>
              <a:rPr lang="es-PE" dirty="0"/>
              <a:t> mide la frecuencia con que un paquete cruza un mismo vínculo.</a:t>
            </a:r>
          </a:p>
          <a:p>
            <a:pPr lvl="0"/>
            <a:r>
              <a:rPr lang="es-PE" b="1" dirty="0"/>
              <a:t>Estiramiento o Castigo Relativo por Retraso (RPD):</a:t>
            </a:r>
            <a:r>
              <a:rPr lang="es-PE" dirty="0"/>
              <a:t> mide la relación que hay en el retraso entre dos nodos de la red sobrepuesta y el retraso que esos dos nodos experimentan en la red subyacente.</a:t>
            </a:r>
          </a:p>
          <a:p>
            <a:pPr lvl="0"/>
            <a:r>
              <a:rPr lang="es-PE" b="1" dirty="0"/>
              <a:t>Costo del árbol:</a:t>
            </a:r>
            <a:r>
              <a:rPr lang="es-PE" dirty="0"/>
              <a:t> la optimización global de retrasos en relación a los vínculos.</a:t>
            </a:r>
          </a:p>
          <a:p>
            <a:endParaRPr lang="es-PE" dirty="0"/>
          </a:p>
        </p:txBody>
      </p:sp>
      <p:sp>
        <p:nvSpPr>
          <p:cNvPr id="4" name="Rectángulo 3"/>
          <p:cNvSpPr/>
          <p:nvPr/>
        </p:nvSpPr>
        <p:spPr>
          <a:xfrm>
            <a:off x="1103898" y="1309100"/>
            <a:ext cx="10312400" cy="1649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PE" b="1" dirty="0" smtClean="0"/>
              <a:t>A- CONTRUCCION SOBREPUESTA</a:t>
            </a:r>
            <a:endParaRPr lang="es-PE" dirty="0" smtClean="0"/>
          </a:p>
          <a:p>
            <a:r>
              <a:rPr lang="es-PE" dirty="0" smtClean="0"/>
              <a:t>Resulta ser que la construcción de un árbol resulta ser nada difícil, sin embargo construir un árbol eficiente es otra historia muy distinta </a:t>
            </a:r>
            <a:endParaRPr lang="es-PE" dirty="0"/>
          </a:p>
        </p:txBody>
      </p:sp>
      <p:sp>
        <p:nvSpPr>
          <p:cNvPr id="5" name="Rectángulo 4"/>
          <p:cNvSpPr/>
          <p:nvPr/>
        </p:nvSpPr>
        <p:spPr>
          <a:xfrm>
            <a:off x="1103898" y="3417344"/>
            <a:ext cx="3502392" cy="38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PE" b="1" dirty="0" smtClean="0"/>
              <a:t>B- CALIDAD DE UN ARBOL</a:t>
            </a:r>
            <a:endParaRPr lang="es-PE" b="1" dirty="0"/>
          </a:p>
        </p:txBody>
      </p:sp>
    </p:spTree>
    <p:extLst>
      <p:ext uri="{BB962C8B-B14F-4D97-AF65-F5344CB8AC3E}">
        <p14:creationId xmlns:p14="http://schemas.microsoft.com/office/powerpoint/2010/main" val="2804211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84265" y="601250"/>
            <a:ext cx="8911687" cy="1280890"/>
          </a:xfrm>
        </p:spPr>
        <p:txBody>
          <a:bodyPr>
            <a:normAutofit fontScale="90000"/>
          </a:bodyPr>
          <a:lstStyle/>
          <a:p>
            <a:r>
              <a:rPr lang="es-PE" dirty="0"/>
              <a:t>Para detallar en los aspectos de la calidad de un árbol, analicemos la siguiente gráfica:</a:t>
            </a:r>
            <a:br>
              <a:rPr lang="es-PE" dirty="0"/>
            </a:br>
            <a:endParaRPr lang="es-PE" dirty="0"/>
          </a:p>
        </p:txBody>
      </p:sp>
      <p:pic>
        <p:nvPicPr>
          <p:cNvPr id="4" name="Imagen 3" descr="d:\Desktop\descarga.png"/>
          <p:cNvPicPr/>
          <p:nvPr/>
        </p:nvPicPr>
        <p:blipFill rotWithShape="1">
          <a:blip r:embed="rId2">
            <a:extLst>
              <a:ext uri="{28A0092B-C50C-407E-A947-70E740481C1C}">
                <a14:useLocalDpi xmlns:a14="http://schemas.microsoft.com/office/drawing/2010/main" val="0"/>
              </a:ext>
            </a:extLst>
          </a:blip>
          <a:srcRect l="23253" t="22184" r="21073" b="13427"/>
          <a:stretch/>
        </p:blipFill>
        <p:spPr bwMode="auto">
          <a:xfrm>
            <a:off x="2205037" y="2185034"/>
            <a:ext cx="9270683" cy="43186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58980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2804" y="178340"/>
            <a:ext cx="8911687" cy="1280890"/>
          </a:xfrm>
        </p:spPr>
        <p:txBody>
          <a:bodyPr/>
          <a:lstStyle/>
          <a:p>
            <a:r>
              <a:rPr lang="es-PE" b="1" u="sng" dirty="0"/>
              <a:t>MÉTODO I:</a:t>
            </a:r>
            <a:r>
              <a:rPr lang="es-PE" u="sng" dirty="0"/>
              <a:t> </a:t>
            </a:r>
            <a:r>
              <a:rPr lang="es-PE" b="1" u="sng" dirty="0"/>
              <a:t>ÁRBOL</a:t>
            </a:r>
            <a:endParaRPr lang="es-PE" u="sng" dirty="0"/>
          </a:p>
        </p:txBody>
      </p:sp>
      <p:sp>
        <p:nvSpPr>
          <p:cNvPr id="3" name="Marcador de contenido 2"/>
          <p:cNvSpPr>
            <a:spLocks noGrp="1"/>
          </p:cNvSpPr>
          <p:nvPr>
            <p:ph idx="1"/>
          </p:nvPr>
        </p:nvSpPr>
        <p:spPr>
          <a:xfrm>
            <a:off x="1632804" y="1459230"/>
            <a:ext cx="10345835" cy="3777622"/>
          </a:xfrm>
        </p:spPr>
        <p:txBody>
          <a:bodyPr>
            <a:normAutofit lnSpcReduction="10000"/>
          </a:bodyPr>
          <a:lstStyle/>
          <a:p>
            <a:pPr marL="0" lvl="0" indent="0">
              <a:buNone/>
            </a:pPr>
            <a:r>
              <a:rPr lang="es-PE" dirty="0"/>
              <a:t>D</a:t>
            </a:r>
            <a:r>
              <a:rPr lang="es-PE" dirty="0" smtClean="0"/>
              <a:t>onde </a:t>
            </a:r>
            <a:r>
              <a:rPr lang="es-PE" dirty="0"/>
              <a:t>los nodos  pueden organizarse por sí mismos de manera directa en un árbol, por tanto existe una ruta única entre cada para los nodos. La calidad de un árbol de </a:t>
            </a:r>
            <a:r>
              <a:rPr lang="es-PE" dirty="0" err="1"/>
              <a:t>multitransmisión</a:t>
            </a:r>
            <a:r>
              <a:rPr lang="es-PE" dirty="0"/>
              <a:t> se mide por tres métricas:</a:t>
            </a:r>
          </a:p>
          <a:p>
            <a:r>
              <a:rPr lang="es-PE" b="1" dirty="0" smtClean="0"/>
              <a:t>Tensión </a:t>
            </a:r>
            <a:r>
              <a:rPr lang="es-PE" b="1" dirty="0"/>
              <a:t>del vínculo:</a:t>
            </a:r>
            <a:r>
              <a:rPr lang="es-PE" dirty="0"/>
              <a:t> M</a:t>
            </a:r>
            <a:r>
              <a:rPr lang="es-PE" dirty="0" smtClean="0"/>
              <a:t>ide </a:t>
            </a:r>
            <a:r>
              <a:rPr lang="es-PE" dirty="0"/>
              <a:t>la frecuencia con que un paquete cruza un mismo vínculo</a:t>
            </a:r>
            <a:r>
              <a:rPr lang="es-PE" dirty="0" smtClean="0"/>
              <a:t>.</a:t>
            </a:r>
          </a:p>
          <a:p>
            <a:r>
              <a:rPr lang="es-PE" b="1" dirty="0"/>
              <a:t>Estiramiento:</a:t>
            </a:r>
            <a:r>
              <a:rPr lang="es-PE" dirty="0"/>
              <a:t> mide la relación que hay en el retraso entre dos nodos de la red sobrepuesta y el retraso que esos dos nodos experimentan en la red subyacente.</a:t>
            </a:r>
          </a:p>
          <a:p>
            <a:r>
              <a:rPr lang="es-PE" b="1" dirty="0"/>
              <a:t>Costo del árbol:</a:t>
            </a:r>
            <a:r>
              <a:rPr lang="es-PE" dirty="0"/>
              <a:t> minimización de costos agregados de los vínculos.</a:t>
            </a:r>
          </a:p>
          <a:p>
            <a:endParaRPr lang="es-PE" dirty="0"/>
          </a:p>
        </p:txBody>
      </p:sp>
    </p:spTree>
    <p:extLst>
      <p:ext uri="{BB962C8B-B14F-4D97-AF65-F5344CB8AC3E}">
        <p14:creationId xmlns:p14="http://schemas.microsoft.com/office/powerpoint/2010/main" val="22501601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8771" y="624110"/>
            <a:ext cx="9915842" cy="1280890"/>
          </a:xfrm>
        </p:spPr>
        <p:txBody>
          <a:bodyPr>
            <a:normAutofit fontScale="90000"/>
          </a:bodyPr>
          <a:lstStyle/>
          <a:p>
            <a:r>
              <a:rPr lang="es-PE" b="1" u="sng" dirty="0"/>
              <a:t>METODO </a:t>
            </a:r>
            <a:r>
              <a:rPr lang="es-PE" b="1" u="sng" dirty="0" smtClean="0"/>
              <a:t>II: </a:t>
            </a:r>
            <a:r>
              <a:rPr lang="es-PE" b="1" u="sng" dirty="0"/>
              <a:t>DISEMINACION DE DATOS BASADA EN EL GOSSIP:</a:t>
            </a:r>
            <a:r>
              <a:rPr lang="es-PE" u="sng" dirty="0"/>
              <a:t> </a:t>
            </a:r>
            <a:br>
              <a:rPr lang="es-PE" u="sng" dirty="0"/>
            </a:br>
            <a:endParaRPr lang="es-PE" u="sng" dirty="0"/>
          </a:p>
        </p:txBody>
      </p:sp>
      <p:sp>
        <p:nvSpPr>
          <p:cNvPr id="3" name="Marcador de contenido 2"/>
          <p:cNvSpPr>
            <a:spLocks noGrp="1"/>
          </p:cNvSpPr>
          <p:nvPr>
            <p:ph idx="1"/>
          </p:nvPr>
        </p:nvSpPr>
        <p:spPr>
          <a:xfrm>
            <a:off x="1588771" y="1905000"/>
            <a:ext cx="9915842" cy="3777622"/>
          </a:xfrm>
        </p:spPr>
        <p:txBody>
          <a:bodyPr>
            <a:normAutofit/>
          </a:bodyPr>
          <a:lstStyle/>
          <a:p>
            <a:pPr lvl="0" algn="just"/>
            <a:r>
              <a:rPr lang="es-PE" dirty="0"/>
              <a:t>Se basa en el comportamiento epidémico, </a:t>
            </a:r>
          </a:p>
          <a:p>
            <a:pPr lvl="0" algn="just"/>
            <a:r>
              <a:rPr lang="es-PE" dirty="0"/>
              <a:t>El objetivo principal es propagar rápidamente la información entre un gran grupo de nodos, utilizando solo información local</a:t>
            </a:r>
            <a:r>
              <a:rPr lang="es-PE" dirty="0" smtClean="0"/>
              <a:t>.</a:t>
            </a:r>
            <a:endParaRPr lang="es-PE" dirty="0"/>
          </a:p>
          <a:p>
            <a:pPr lvl="0" algn="just"/>
            <a:r>
              <a:rPr lang="es-PE" dirty="0"/>
              <a:t>En otras palabras, no hay un componente central mediante el cual se coordine la diseminación de información.</a:t>
            </a:r>
          </a:p>
          <a:p>
            <a:pPr algn="just"/>
            <a:endParaRPr lang="es-PE" dirty="0"/>
          </a:p>
        </p:txBody>
      </p:sp>
    </p:spTree>
    <p:extLst>
      <p:ext uri="{BB962C8B-B14F-4D97-AF65-F5344CB8AC3E}">
        <p14:creationId xmlns:p14="http://schemas.microsoft.com/office/powerpoint/2010/main" val="4055849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52845" y="646970"/>
            <a:ext cx="8911687" cy="1280890"/>
          </a:xfrm>
        </p:spPr>
        <p:txBody>
          <a:bodyPr>
            <a:normAutofit fontScale="90000"/>
          </a:bodyPr>
          <a:lstStyle/>
          <a:p>
            <a:r>
              <a:rPr lang="es-PE" b="1" u="sng" dirty="0"/>
              <a:t>APLICACIÓN DE MULTICAST:</a:t>
            </a:r>
            <a:r>
              <a:rPr lang="es-PE" dirty="0"/>
              <a:t/>
            </a:r>
            <a:br>
              <a:rPr lang="es-PE" dirty="0"/>
            </a:br>
            <a:endParaRPr lang="es-PE" dirty="0"/>
          </a:p>
        </p:txBody>
      </p:sp>
      <p:sp>
        <p:nvSpPr>
          <p:cNvPr id="3" name="Marcador de contenido 2"/>
          <p:cNvSpPr>
            <a:spLocks noGrp="1"/>
          </p:cNvSpPr>
          <p:nvPr>
            <p:ph idx="1"/>
          </p:nvPr>
        </p:nvSpPr>
        <p:spPr>
          <a:xfrm>
            <a:off x="1949132" y="1676400"/>
            <a:ext cx="9663748" cy="4061460"/>
          </a:xfrm>
        </p:spPr>
        <p:txBody>
          <a:bodyPr>
            <a:normAutofit lnSpcReduction="10000"/>
          </a:bodyPr>
          <a:lstStyle/>
          <a:p>
            <a:pPr lvl="0"/>
            <a:r>
              <a:rPr lang="es-PE" dirty="0"/>
              <a:t>Búsqueda de un recurso.</a:t>
            </a:r>
          </a:p>
          <a:p>
            <a:pPr lvl="0"/>
            <a:r>
              <a:rPr lang="es-PE" b="1" dirty="0"/>
              <a:t>Tolerancia a fallos;</a:t>
            </a:r>
            <a:r>
              <a:rPr lang="es-PE" dirty="0"/>
              <a:t> un servicio de replicado se compone de varios servidores que forman un grupo (grupo de nodos). Las solicitudes del cliente son tratados por todos los servidores permitiendo que algunos servidores caigan in afectar la disponibilidad del servicio.</a:t>
            </a:r>
          </a:p>
          <a:p>
            <a:pPr lvl="0"/>
            <a:r>
              <a:rPr lang="es-PE" b="1" dirty="0"/>
              <a:t>Actualizaciones múltiples;</a:t>
            </a:r>
            <a:r>
              <a:rPr lang="es-PE" dirty="0"/>
              <a:t> como son los servidores de antivirus, hace referencia a que el servidor consola actualiza las nuevas definiciones de virus a todos sus nodos clientes.</a:t>
            </a:r>
          </a:p>
          <a:p>
            <a:pPr marL="0" indent="0">
              <a:buNone/>
            </a:pPr>
            <a:r>
              <a:rPr lang="es-PE" dirty="0"/>
              <a:t>La velocidad del envío </a:t>
            </a:r>
            <a:r>
              <a:rPr lang="es-PE" dirty="0" err="1"/>
              <a:t>multicast</a:t>
            </a:r>
            <a:r>
              <a:rPr lang="es-PE" dirty="0"/>
              <a:t> depende del algoritmo utilizado y del soporte hardware disponible.</a:t>
            </a:r>
          </a:p>
          <a:p>
            <a:endParaRPr lang="es-PE" dirty="0"/>
          </a:p>
        </p:txBody>
      </p:sp>
    </p:spTree>
    <p:extLst>
      <p:ext uri="{BB962C8B-B14F-4D97-AF65-F5344CB8AC3E}">
        <p14:creationId xmlns:p14="http://schemas.microsoft.com/office/powerpoint/2010/main" val="26495104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49</TotalTime>
  <Words>6128</Words>
  <Application>Microsoft Office PowerPoint</Application>
  <PresentationFormat>Panorámica</PresentationFormat>
  <Paragraphs>404</Paragraphs>
  <Slides>96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96</vt:i4>
      </vt:variant>
    </vt:vector>
  </HeadingPairs>
  <TitlesOfParts>
    <vt:vector size="102" baseType="lpstr">
      <vt:lpstr>Arial</vt:lpstr>
      <vt:lpstr>Calibri</vt:lpstr>
      <vt:lpstr>Corbel</vt:lpstr>
      <vt:lpstr>Times New Roman</vt:lpstr>
      <vt:lpstr>Wingdings</vt:lpstr>
      <vt:lpstr>Parallax</vt:lpstr>
      <vt:lpstr>SISTEMA DISTRIBUIDOS</vt:lpstr>
      <vt:lpstr>ARQUITECTURA VS MIDDLEWARE</vt:lpstr>
      <vt:lpstr>ARQUITECTURAS PUNTO A PUNTO</vt:lpstr>
      <vt:lpstr>ARQUITECTURA CLIENTE - SERVIDOR</vt:lpstr>
      <vt:lpstr>ARQUITECTURAS HIBRIDAS</vt:lpstr>
      <vt:lpstr>Presentación de PowerPoint</vt:lpstr>
      <vt:lpstr>Presentación de PowerPoint</vt:lpstr>
      <vt:lpstr>Autoadministración</vt:lpstr>
      <vt:lpstr>  Autoadministración de Sistemas   Distribuidos</vt:lpstr>
      <vt:lpstr>Presentación de PowerPoint</vt:lpstr>
      <vt:lpstr>EL  MODELO DE CONTROL DE RETROALIMENTACION </vt:lpstr>
      <vt:lpstr>Presentación de PowerPoint</vt:lpstr>
      <vt:lpstr>Presentación de PowerPoint</vt:lpstr>
      <vt:lpstr>Presentación de PowerPoint</vt:lpstr>
      <vt:lpstr>Esquema</vt:lpstr>
      <vt:lpstr>Astrolade: </vt:lpstr>
      <vt:lpstr> Implementación</vt:lpstr>
      <vt:lpstr>Presentación de PowerPoint</vt:lpstr>
      <vt:lpstr>Las herramientas de programación de base de datos  </vt:lpstr>
      <vt:lpstr>Globule</vt:lpstr>
      <vt:lpstr>Presentación de PowerPoint</vt:lpstr>
      <vt:lpstr>Aplicación: </vt:lpstr>
      <vt:lpstr>Presentación de PowerPoint</vt:lpstr>
      <vt:lpstr>Ventajas</vt:lpstr>
      <vt:lpstr>Desventajas: </vt:lpstr>
      <vt:lpstr>Presentación de PowerPoint</vt:lpstr>
      <vt:lpstr>Dropbox:</vt:lpstr>
      <vt:lpstr>Presentación de PowerPoint</vt:lpstr>
      <vt:lpstr>Ventajas: </vt:lpstr>
      <vt:lpstr>Desventajas: </vt:lpstr>
      <vt:lpstr>Presentación de PowerPoint</vt:lpstr>
      <vt:lpstr>Jade: </vt:lpstr>
      <vt:lpstr>Herramientas con interfaz gráfica </vt:lpstr>
      <vt:lpstr>Presentación de PowerPoint</vt:lpstr>
      <vt:lpstr>Estructura básica de un agente </vt:lpstr>
      <vt:lpstr>Ejemplo de Behavior  </vt:lpstr>
      <vt:lpstr>Presentación de PowerPoint</vt:lpstr>
      <vt:lpstr> </vt:lpstr>
      <vt:lpstr>Funcionalidades</vt:lpstr>
      <vt:lpstr>FUNDAMENTOS DE LA COMUNICACIÓN</vt:lpstr>
      <vt:lpstr>Presentación de PowerPoint</vt:lpstr>
      <vt:lpstr>Modelos del Sistema Distribuidos</vt:lpstr>
      <vt:lpstr>Presentación de PowerPoint</vt:lpstr>
      <vt:lpstr>Presentación de PowerPoint</vt:lpstr>
      <vt:lpstr>Presentación de PowerPoint</vt:lpstr>
      <vt:lpstr>Modo de transmisión asíncrona</vt:lpstr>
      <vt:lpstr>Modo de transmisión síncrono</vt:lpstr>
      <vt:lpstr>Modo de transmisión isócrono </vt:lpstr>
      <vt:lpstr>Protocolos en capas</vt:lpstr>
      <vt:lpstr>Modelo OSI (Open Systems Interconnection) </vt:lpstr>
      <vt:lpstr>Presentación de PowerPoint</vt:lpstr>
      <vt:lpstr>Protocolos de bajo nivel</vt:lpstr>
      <vt:lpstr>Presentación de PowerPoint</vt:lpstr>
      <vt:lpstr>Presentación de PowerPoint</vt:lpstr>
      <vt:lpstr>Protocolos de más alto nivel </vt:lpstr>
      <vt:lpstr>Presentación de PowerPoint</vt:lpstr>
      <vt:lpstr>Presentación de PowerPoint</vt:lpstr>
      <vt:lpstr>Protocolos middleware</vt:lpstr>
      <vt:lpstr>Presentación de PowerPoint</vt:lpstr>
      <vt:lpstr>Tipos de comunicación</vt:lpstr>
      <vt:lpstr>LLAMADA A PROCEDIMIENTOS REMOTOS</vt:lpstr>
      <vt:lpstr>COMUNICACIÓN DISTRIBUIDA DE OBJETOS</vt:lpstr>
      <vt:lpstr>PROTOCOLO</vt:lpstr>
      <vt:lpstr>MODELO OSI</vt:lpstr>
      <vt:lpstr>DCE (DISTRIBUTED COMPUTING ENVIRONMENT)</vt:lpstr>
      <vt:lpstr>RMI (REMOTE METHOD INVOCATION)</vt:lpstr>
      <vt:lpstr>REST</vt:lpstr>
      <vt:lpstr>REMOTE PROCEDURE CALL</vt:lpstr>
      <vt:lpstr>RPC / RMI</vt:lpstr>
      <vt:lpstr>RPC / REST</vt:lpstr>
      <vt:lpstr>RPC / REST</vt:lpstr>
      <vt:lpstr>PARADIGMAS: PROGRAMACION PROCEDURAL VS ORIENTADO A OBJETOS</vt:lpstr>
      <vt:lpstr>TERMINOLOGIA DE ARTEFACTOS</vt:lpstr>
      <vt:lpstr>STUB / SKELETON</vt:lpstr>
      <vt:lpstr>STUB</vt:lpstr>
      <vt:lpstr>STUB</vt:lpstr>
      <vt:lpstr>SKELETON</vt:lpstr>
      <vt:lpstr>SKELETON</vt:lpstr>
      <vt:lpstr>CARACTERISTICAS DE RPC</vt:lpstr>
      <vt:lpstr>POSIBLES FALLAS EN RPC</vt:lpstr>
      <vt:lpstr>RPCs: IMPLEMENTACIONES MAS POPULARES</vt:lpstr>
      <vt:lpstr>CONCLUSIONES</vt:lpstr>
      <vt:lpstr>COMUNICACIÓN DE SISTEMAS DISTRIBUIDOS </vt:lpstr>
      <vt:lpstr>FACTORES DE COMUNICACIÓN </vt:lpstr>
      <vt:lpstr>Entre los diferentes tipos de middleware en Sistemas Distribuidos tenemos: </vt:lpstr>
      <vt:lpstr>COMUNICACIÓN POR MULTITRANSMISION</vt:lpstr>
      <vt:lpstr>ALGUNOS TIPOS DE MULTICAST:</vt:lpstr>
      <vt:lpstr>MULTITRANSMISION A NIVEL DE TEMPORAL</vt:lpstr>
      <vt:lpstr>MULTITRANSMISION A NIVEL DE APLICACIÓN</vt:lpstr>
      <vt:lpstr>Existen 2 métodos para el desarrollo del diseño de la red sobrepuesta:</vt:lpstr>
      <vt:lpstr>Ahora se utilizan técnicas de multitransmisión a nivel de aplicación que pueden ser: </vt:lpstr>
      <vt:lpstr>I. ARBOLES DE INTERCAMBIO </vt:lpstr>
      <vt:lpstr>Para detallar en los aspectos de la calidad de un árbol, analicemos la siguiente gráfica: </vt:lpstr>
      <vt:lpstr>MÉTODO I: ÁRBOL</vt:lpstr>
      <vt:lpstr>METODO II: DISEMINACION DE DATOS BASADA EN EL GOSSIP:  </vt:lpstr>
      <vt:lpstr>APLICACIÓN DE MULTICAST: </vt:lpstr>
    </vt:vector>
  </TitlesOfParts>
  <Company>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Michael G.</dc:creator>
  <cp:lastModifiedBy>Michael G.</cp:lastModifiedBy>
  <cp:revision>7</cp:revision>
  <dcterms:created xsi:type="dcterms:W3CDTF">2018-05-30T20:18:15Z</dcterms:created>
  <dcterms:modified xsi:type="dcterms:W3CDTF">2018-05-30T21:07:22Z</dcterms:modified>
</cp:coreProperties>
</file>